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Alternative Assets and the Limits of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Classical Financial Engineering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 · Why the standard toolkit fails, what replaces it, and the book's first laboratory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1.6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course map: failed assumption → replacement tool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463040"/>
            <a:ext cx="3566160" cy="548640"/>
          </a:xfrm>
          <a:prstGeom prst="roundRect">
            <a:avLst>
              <a:gd name="adj" fmla="val 11667"/>
            </a:avLst>
          </a:prstGeom>
          <a:solidFill>
            <a:srgbClr val="CADCFC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46304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Completeness fails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206240" y="1591056"/>
            <a:ext cx="502920" cy="292608"/>
          </a:xfrm>
          <a:prstGeom prst="rightArrow">
            <a:avLst/>
          </a:prstGeom>
          <a:solidFill>
            <a:srgbClr val="F2B23E"/>
          </a:solidFill>
          <a:ln/>
        </p:spPr>
      </p:sp>
      <p:sp>
        <p:nvSpPr>
          <p:cNvPr id="9" name="Shape 7"/>
          <p:cNvSpPr/>
          <p:nvPr/>
        </p:nvSpPr>
        <p:spPr>
          <a:xfrm>
            <a:off x="4846320" y="1463040"/>
            <a:ext cx="3840480" cy="548640"/>
          </a:xfrm>
          <a:prstGeom prst="roundRect">
            <a:avLst>
              <a:gd name="adj" fmla="val 11667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4983480" y="14630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 bounds &amp; SDF selection  </a:t>
            </a:r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Chs. 3–4, 7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48640" y="2139696"/>
            <a:ext cx="3566160" cy="548640"/>
          </a:xfrm>
          <a:prstGeom prst="roundRect">
            <a:avLst>
              <a:gd name="adj" fmla="val 11667"/>
            </a:avLst>
          </a:prstGeom>
          <a:solidFill>
            <a:srgbClr val="CADCFC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2139696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tradability fails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206240" y="2267712"/>
            <a:ext cx="502920" cy="292608"/>
          </a:xfrm>
          <a:prstGeom prst="rightArrow">
            <a:avLst/>
          </a:prstGeom>
          <a:solidFill>
            <a:srgbClr val="F2B23E"/>
          </a:solidFill>
          <a:ln/>
        </p:spPr>
      </p:sp>
      <p:sp>
        <p:nvSpPr>
          <p:cNvPr id="14" name="Shape 12"/>
          <p:cNvSpPr/>
          <p:nvPr/>
        </p:nvSpPr>
        <p:spPr>
          <a:xfrm>
            <a:off x="4846320" y="2139696"/>
            <a:ext cx="3840480" cy="548640"/>
          </a:xfrm>
          <a:prstGeom prst="roundRect">
            <a:avLst>
              <a:gd name="adj" fmla="val 11667"/>
            </a:avLst>
          </a:prstGeom>
          <a:solidFill>
            <a:srgbClr val="1E2761"/>
          </a:solidFill>
          <a:ln/>
        </p:spPr>
      </p:sp>
      <p:sp>
        <p:nvSpPr>
          <p:cNvPr id="15" name="Text 13"/>
          <p:cNvSpPr/>
          <p:nvPr/>
        </p:nvSpPr>
        <p:spPr>
          <a:xfrm>
            <a:off x="4983480" y="2139696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Liquidity states &amp; optimal switching  </a:t>
            </a:r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Chs. 5, 13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548640" y="2816352"/>
            <a:ext cx="3566160" cy="548640"/>
          </a:xfrm>
          <a:prstGeom prst="roundRect">
            <a:avLst>
              <a:gd name="adj" fmla="val 11667"/>
            </a:avLst>
          </a:prstGeom>
          <a:solidFill>
            <a:srgbClr val="CADCFC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2816352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observation fails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206240" y="2944368"/>
            <a:ext cx="502920" cy="292608"/>
          </a:xfrm>
          <a:prstGeom prst="rightArrow">
            <a:avLst/>
          </a:prstGeom>
          <a:solidFill>
            <a:srgbClr val="F2B23E"/>
          </a:solidFill>
          <a:ln/>
        </p:spPr>
      </p:sp>
      <p:sp>
        <p:nvSpPr>
          <p:cNvPr id="19" name="Shape 17"/>
          <p:cNvSpPr/>
          <p:nvPr/>
        </p:nvSpPr>
        <p:spPr>
          <a:xfrm>
            <a:off x="4846320" y="2816352"/>
            <a:ext cx="3840480" cy="548640"/>
          </a:xfrm>
          <a:prstGeom prst="roundRect">
            <a:avLst>
              <a:gd name="adj" fmla="val 11667"/>
            </a:avLst>
          </a:prstGeom>
          <a:solidFill>
            <a:srgbClr val="1E2761"/>
          </a:solidFill>
          <a:ln/>
        </p:spPr>
      </p:sp>
      <p:sp>
        <p:nvSpPr>
          <p:cNvPr id="20" name="Text 18"/>
          <p:cNvSpPr/>
          <p:nvPr/>
        </p:nvSpPr>
        <p:spPr>
          <a:xfrm>
            <a:off x="4983480" y="2816352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Filtering &amp; de-smoothing  </a:t>
            </a:r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 6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548640" y="3493008"/>
            <a:ext cx="3566160" cy="548640"/>
          </a:xfrm>
          <a:prstGeom prst="roundRect">
            <a:avLst>
              <a:gd name="adj" fmla="val 11667"/>
            </a:avLst>
          </a:prstGeom>
          <a:solidFill>
            <a:srgbClr val="CADCFC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" y="3493008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Linear pricing fails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4206240" y="3621024"/>
            <a:ext cx="502920" cy="292608"/>
          </a:xfrm>
          <a:prstGeom prst="rightArrow">
            <a:avLst/>
          </a:prstGeom>
          <a:solidFill>
            <a:srgbClr val="F2B23E"/>
          </a:solidFill>
          <a:ln/>
        </p:spPr>
      </p:sp>
      <p:sp>
        <p:nvSpPr>
          <p:cNvPr id="24" name="Shape 22"/>
          <p:cNvSpPr/>
          <p:nvPr/>
        </p:nvSpPr>
        <p:spPr>
          <a:xfrm>
            <a:off x="4846320" y="3493008"/>
            <a:ext cx="3840480" cy="548640"/>
          </a:xfrm>
          <a:prstGeom prst="roundRect">
            <a:avLst>
              <a:gd name="adj" fmla="val 11667"/>
            </a:avLst>
          </a:prstGeom>
          <a:solidFill>
            <a:srgbClr val="1E2761"/>
          </a:solidFill>
          <a:ln/>
        </p:spPr>
      </p:sp>
      <p:sp>
        <p:nvSpPr>
          <p:cNvPr id="25" name="Text 23"/>
          <p:cNvSpPr/>
          <p:nvPr/>
        </p:nvSpPr>
        <p:spPr>
          <a:xfrm>
            <a:off x="4983480" y="3493008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Indifference &amp; nonlinear expectations  </a:t>
            </a:r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 7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548640" y="4169664"/>
            <a:ext cx="3566160" cy="548640"/>
          </a:xfrm>
          <a:prstGeom prst="roundRect">
            <a:avLst>
              <a:gd name="adj" fmla="val 11667"/>
            </a:avLst>
          </a:prstGeom>
          <a:solidFill>
            <a:srgbClr val="CADCFC"/>
          </a:solidFill>
          <a:ln/>
        </p:spPr>
      </p:sp>
      <p:sp>
        <p:nvSpPr>
          <p:cNvPr id="27" name="Text 25"/>
          <p:cNvSpPr/>
          <p:nvPr/>
        </p:nvSpPr>
        <p:spPr>
          <a:xfrm>
            <a:off x="685800" y="4169664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Timing is controlled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4206240" y="4297680"/>
            <a:ext cx="502920" cy="292608"/>
          </a:xfrm>
          <a:prstGeom prst="rightArrow">
            <a:avLst/>
          </a:prstGeom>
          <a:solidFill>
            <a:srgbClr val="F2B23E"/>
          </a:solidFill>
          <a:ln/>
        </p:spPr>
      </p:sp>
      <p:sp>
        <p:nvSpPr>
          <p:cNvPr id="29" name="Shape 27"/>
          <p:cNvSpPr/>
          <p:nvPr/>
        </p:nvSpPr>
        <p:spPr>
          <a:xfrm>
            <a:off x="4846320" y="4169664"/>
            <a:ext cx="3840480" cy="548640"/>
          </a:xfrm>
          <a:prstGeom prst="roundRect">
            <a:avLst>
              <a:gd name="adj" fmla="val 11667"/>
            </a:avLst>
          </a:prstGeom>
          <a:solidFill>
            <a:srgbClr val="1E2761"/>
          </a:solidFill>
          <a:ln/>
        </p:spPr>
      </p:sp>
      <p:sp>
        <p:nvSpPr>
          <p:cNvPr id="30" name="Text 28"/>
          <p:cNvSpPr/>
          <p:nvPr/>
        </p:nvSpPr>
        <p:spPr>
          <a:xfrm>
            <a:off x="4983480" y="4169664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stopping &amp; control  </a:t>
            </a:r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Ch. 14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1.7 · BOOK §1.9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from number to distribution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Module: taxonomy · cash-flow visualizer · liquidity-adjusted stochastic DCF sandbox.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Model: CIR cash-flow rate; OU short rate (exact updating); exponential SDF in (r, λ); exponential exit; two-state liquidity chain; sale at first liquid time at a state discount; antithetic variates.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Output: the valuation distribution — mean, MC standard error, quantiles, risk-source decomposition.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Experiments: E1 number→distribution · E2 covariation &amp; premia (vary ρ) · E3 liquidity as timing risk · E4 the opening problem, first pass.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V1–V4: deterministic limit = closed form; λ = 0 equals plain discounting path-by-path; quantile stability; antithetic SE reduction.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Standing rule: a simulation that has not passed its anchors is not evidence of anything.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EXERCISES 1.1–1.13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 map and common failure modes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Conceptual 1.1–1.4: taxonomy, the value gap, the allocator audit, the double-count memo.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1.5–1.8: convexity of Ψ; LP duality; smoothing moments; SDF covariation.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Computational 1.9–1.11: implement Algorithm 1.9 + validation checks; risk decomposition; smoothing recursion.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Extension 1.12 · Research 1.13.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modes to pre-empt: classifying the wrapper; “it is riskier” instead of “the object does not exist”; interval-as-bid-ask; additive premium stacking; smoothing as a data nuisance; reporting the MC mean as “the value.”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Probability, Processes, and Simulation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Private Markets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Filtrations and the usual conditions · conditional expectation as the primitive valuation operator · martingales and optional sampling · the four drivers · the cash-flow process D · simulation schemes with error diagnostics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object: an alternative asset is a stochastic cash-flow claim — not a label.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classifying properties (A1)–(A5): restricted tradability; sparse, noisy observation; unspanned risk; contractual nonlinearity; controlled timing.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rupture: a non-traded claim has no gains process ∫θ dS — no replication, no delta, no marking to market.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theorem: the arbitrage-free valuation interval for a non-replicable claim.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Master formula: SDF valuation with premia as covariation terms — every premium at exactly one address (D, M, or the operator).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filtrations: reported moments are computed on the observed filtration; smoothing distorts them predictably.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habit to install week one: report valuation distributions, never points.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1.1 – 1.7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Seven learning outcomes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1.1  Define an alternative asset as a stochastic cash-flow claim; classify by (A1)–(A5).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1.2  Distinguish a traded price system from a non-traded claim; why gains-from-trade calculus fails.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1.3  Derive the one-period interval of arbitrage-free values; interpret bounds as super-/sub-replication.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1.4  Value a claim under an SDF; decompose expected return into premia, including illiquidity.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1.5  Distinguish full-information from observed filtration; how smoothing distorts measured risk.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1.6  Map each failed classical assumption to the book's replacement tool.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1.7  Run the liquidity-adjusted stochastic DCF in the laboratory; interpret the valuation distribution.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1.1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five-question checklist (A1)–(A5)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417320"/>
            <a:ext cx="566928" cy="566928"/>
          </a:xfrm>
          <a:prstGeom prst="roundRect">
            <a:avLst>
              <a:gd name="adj" fmla="val 12903"/>
            </a:avLst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4173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80160" y="1380744"/>
            <a:ext cx="74066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you trade it freely — or only rarely, with friction?</a:t>
            </a:r>
            <a:endParaRPr lang="en-US" sz="1250" dirty="0"/>
          </a:p>
          <a:p>
            <a:pPr indent="0" marL="0">
              <a:buNone/>
            </a:pPr>
            <a:r>
              <a:rPr lang="en-US" sz="110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Liquidity states constrain actions (Chs. 5, 13, 14)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48640" y="2112264"/>
            <a:ext cx="566928" cy="566928"/>
          </a:xfrm>
          <a:prstGeom prst="roundRect">
            <a:avLst>
              <a:gd name="adj" fmla="val 12903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112264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80160" y="2075688"/>
            <a:ext cx="74066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you observe value continuously — or via occasional, noisy appraisals?</a:t>
            </a:r>
            <a:endParaRPr lang="en-US" sz="1250" dirty="0"/>
          </a:p>
          <a:p>
            <a:pPr indent="0" marL="0">
              <a:buNone/>
            </a:pPr>
            <a:r>
              <a:rPr lang="en-US" sz="110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filtrations; filtering (Ch. 6)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48640" y="2807208"/>
            <a:ext cx="566928" cy="566928"/>
          </a:xfrm>
          <a:prstGeom prst="roundRect">
            <a:avLst>
              <a:gd name="adj" fmla="val 12903"/>
            </a:avLst>
          </a:prstGeom>
          <a:solidFill>
            <a:srgbClr val="1E2761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80720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A3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80160" y="2770632"/>
            <a:ext cx="74066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it carry risks no traded security spans?</a:t>
            </a:r>
            <a:endParaRPr lang="en-US" sz="1250" dirty="0"/>
          </a:p>
          <a:p>
            <a:pPr indent="0" marL="0">
              <a:buNone/>
            </a:pPr>
            <a:r>
              <a:rPr lang="en-US" sz="110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 bounds, SDF selection, nonlinear operators (Chs. 3–4, 7)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48640" y="3502152"/>
            <a:ext cx="566928" cy="566928"/>
          </a:xfrm>
          <a:prstGeom prst="roundRect">
            <a:avLst>
              <a:gd name="adj" fmla="val 12903"/>
            </a:avLst>
          </a:prstGeom>
          <a:solidFill>
            <a:srgbClr val="1E2761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50215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A4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80160" y="3465576"/>
            <a:ext cx="74066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 payoffs bent by contracts — waterfalls, covenants, preferences?</a:t>
            </a:r>
            <a:endParaRPr lang="en-US" sz="1250" dirty="0"/>
          </a:p>
          <a:p>
            <a:pPr indent="0" marL="0">
              <a:buNone/>
            </a:pPr>
            <a:r>
              <a:rPr lang="en-US" sz="110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Contractual payoff maps (Chs. 8–12)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548640" y="4197096"/>
            <a:ext cx="566928" cy="566928"/>
          </a:xfrm>
          <a:prstGeom prst="roundRect">
            <a:avLst>
              <a:gd name="adj" fmla="val 12903"/>
            </a:avLst>
          </a:prstGeom>
          <a:solidFill>
            <a:srgbClr val="1E2761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419709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A5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280160" y="4160520"/>
            <a:ext cx="74066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the holder control the timing of key cash flows?</a:t>
            </a:r>
            <a:endParaRPr lang="en-US" sz="1250" dirty="0"/>
          </a:p>
          <a:p>
            <a:pPr indent="0" marL="0">
              <a:buNone/>
            </a:pPr>
            <a:r>
              <a:rPr lang="en-US" sz="110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stopping and control (Ch. 14)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1.1 · THE STANDING TRAP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Classify the claim, not the wrapper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listed REIT share fails all five properties — the share trades by the second.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buildings are illiquid; the share is not. Wrapping changes the mathematical object.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drill: run unfamiliar assets through the checklist live — music royalties and litigation finance work well; the skill is profiling, not recall.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Grading rule: reward the wrapper/underlying distinction explicitly (Exercise 1.1).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48640" y="3566160"/>
            <a:ext cx="8138160" cy="1051560"/>
          </a:xfrm>
          <a:prstGeom prst="roundRect">
            <a:avLst>
              <a:gd name="adj" fmla="val 8696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611880"/>
            <a:ext cx="76809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Diagnostic: “what does the sample path of this cash flow look like?” — and “which object would you actually be buying?”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1.2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the classical calculus fails at the root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Classical engineering runs on one object: a price you can trade against continuously.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Given S, a strategy θ generates gains ∫θ dS — from that single integral: replication, deltas, hedging, marking to market.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non-traded claim has no price path: the integral cannot even be written down.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is not that hedging is expensive — the object the calculus operates on does not exist.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Honest picture: a claim to future cash flows sitting beside a market of traded prices, connected only by shared risks.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Friendly framing: you cannot continuously hedge with something you cannot continuously buy or sell.</a:t>
            </a:r>
            <a:endParaRPr lang="en-US" sz="14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1.3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first theorem: an interval, not a price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Incomplete markets: many state-price vectors ψ are consistent with traded prices.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values the claim as ψᵀX; convexity of the admissible set Ψ makes the value set an interval.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Upper endpoint = cheapest traded portfolio dominating the claim in every state (super-replication).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Lower endpoint = mirror-image sub-replication value. Both are linear programs (Exercises 1.5–1.6).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interval exists with ZERO transaction costs: it measures missing markets, not friction.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 that sorts the room: “does the interval close if trading becomes free?”</a:t>
            </a: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1.4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master formula and premium location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417320"/>
            <a:ext cx="8138160" cy="777240"/>
          </a:xfrm>
          <a:prstGeom prst="roundRect">
            <a:avLst>
              <a:gd name="adj" fmla="val 9412"/>
            </a:avLst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417320"/>
            <a:ext cx="7772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Vₜ = E[ ∫ (Mₛ / Mₜ) dDₛ | Fₜ ]   —   both cash flows and discount weights are stochastic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2377440"/>
            <a:ext cx="8138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return = riskless rate + covariation terms: premia are covariances, not add-ons.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Premium-location discipline: every premium lives in exactly one of D (cash flows), M (the SDF), or the valuation operator — never two.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“build-up method” (stack liquidity + size + risk premia in the rate) is double counting wearing a spreadsheet.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 ritual: every time a premium is mentioned — where does it live? (Exercises 1.4, 1.8)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1.5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filtrations: what you know vs what you see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full information; G ⊆ F = generated by appraisals and transactions. Reported numbers live in G.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Appraisals average old information into new marks — the smoothing recursion.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provable distortions:</a:t>
            </a:r>
            <a:endParaRPr lang="en-US" sz="1450" dirty="0"/>
          </a:p>
          <a:p>
            <a:pPr lvl="1" marL="685800" indent="-342900">
              <a:lnSpc>
                <a:spcPct val="112000"/>
              </a:lnSpc>
              <a:buSzPct val="100000"/>
              <a:buChar char="–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volatility looks too low (deflated variance);</a:t>
            </a:r>
            <a:endParaRPr lang="en-US" sz="1450" dirty="0"/>
          </a:p>
          <a:p>
            <a:pPr lvl="1" marL="685800" indent="-342900">
              <a:lnSpc>
                <a:spcPct val="112000"/>
              </a:lnSpc>
              <a:buSzPct val="100000"/>
              <a:buChar char="–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returns look persistent (spurious positive autocorrelation);</a:t>
            </a:r>
            <a:endParaRPr lang="en-US" sz="1450" dirty="0"/>
          </a:p>
          <a:p>
            <a:pPr lvl="1" marL="685800" indent="-342900">
              <a:lnSpc>
                <a:spcPct val="112000"/>
              </a:lnSpc>
              <a:buSzPct val="100000"/>
              <a:buChar char="–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correlation with public markets looks weaker (attenuated covariance).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None of this is bad data — it is a different filtration.</a:t>
            </a:r>
            <a:endParaRPr lang="en-US" sz="14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5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Reflex question: with respect to which filtration is this moment computed?</a:t>
            </a:r>
            <a:endParaRPr lang="en-US" sz="1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Ch.1 — Alternative Assets and the Limits of Classical Financial Engineering</dc:title>
  <dc:subject>PptxGenJS Presentation</dc:subject>
  <dc:creator>Samir Asaf</dc:creator>
  <cp:lastModifiedBy>Samir Asaf</cp:lastModifiedBy>
  <cp:revision>1</cp:revision>
  <dcterms:created xsi:type="dcterms:W3CDTF">2026-07-05T17:50:12Z</dcterms:created>
  <dcterms:modified xsi:type="dcterms:W3CDTF">2026-07-05T17:50:12Z</dcterms:modified>
</cp:coreProperties>
</file>