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Illiquidity and Non-Tradability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5 · From premium to constraint: liquidity states, the search-model discount, the option value of waiting, and the operator L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5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Illiquidity is not a premium bolted onto a discount rate — it is a constraint on the action set.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 as a finite-state process (Frozen / Thin / Liquid) with state-dependent market depth.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secondary-market discount from a search model: the reservation value solving equation (5.1).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optimal-sale policy is a threshold in urgency; waiting has option value that shrinks near the forced-sale boundary.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illiquidity valuation operator L prices realizable — not fundamental — value.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friction address: illiquidity lives in the operator here, so lambda_L = 0 — the double-count detector again.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5.1 – 5.7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 Model liquidity as a finite-state process constraining the action set.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5.2 Classify transaction-cost structures: proportional, fixed, impact.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 Derive the secondary-market discount from a search model with a reservation value.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5.4 Characterize the holding-period distribution and its power-law tail.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5.5 Establish the comparative statics of the discount in urgency and depth.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 Define and analyze the illiquidity valuation operator 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5.7 Locate illiquidity at exactly one address and audit against double counting.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5.3 – 5.5 · PROPOSITION 5.5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reservation value and the discount surface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Facing i.i.d. offers, the seller holds out for a reservation value S* solving rho S = -u + nu integral (p - S) dF.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secondary discount is delta* = 1 - S*; it rises with urgency u and falls with market depth nu.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October to November: the approaching deadline raises urgency, the reservation value falls, the accepted discount deepens.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asset trades at different discounts across states because depth differs by an order of magnitude.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 computes the discount surface delta*(u, nu) live — the chapter's quantitative signature.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5.4 · POWER-LAW TAIL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option value of waiting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optimal policy is a threshold in urgency: sell when u exceeds a state-dependent trigger u*(ell).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Waiting has option value — a forced-only policy is dominated by every admissible threshold policy.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 the funding-call intensity and the optimum shifts toward earlier sales: precautionary behavior from the model.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Exponential waiting against lognormal growth gives realizable value a power-law tail (Exercise 5.7).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Mellin transform E[(e^{-rho sigma} V_sigma)^theta] = nu/(nu + k(theta)); variance finite iff nu + 2(rho-g) - sigma_V^2 &gt; 0.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§5.9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Liquidity Shock Simulator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an illiquid position through liquidity cycles and funding shocks; price the divergence with L.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replay the fading bid: decompose the discount path into urgency (along a curve) and state transition (across curves).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option value of waiting: sweep the threshold policy, locate the interior optimum, watch precautionary behavior emerge.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depth versus urgency: trace iso-discount curves; how much depth compensates one unit of urgency?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tail pricing: verify the variance-finiteness boundary of the holding-period proposition numerically.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reservation values solve (5.1); Mellin closed forms 0.9346, 0.9281 reproduced; forced-only dominated;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Sparse Observation, NAV Smoothing,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Filtering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measurement chapter · appraisal smoothing and its moment distortions · the Kalman and particle filters · value as a posterior distribution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Ch.5 — Illiquidity and Non-Tradability</dc:title>
  <dc:subject>PptxGenJS Presentation</dc:subject>
  <dc:creator>Samir Asaf</dc:creator>
  <cp:lastModifiedBy>Samir Asaf</cp:lastModifiedBy>
  <cp:revision>1</cp:revision>
  <dcterms:created xsi:type="dcterms:W3CDTF">2026-07-05T19:45:50Z</dcterms:created>
  <dcterms:modified xsi:type="dcterms:W3CDTF">2026-07-05T19:45:50Z</dcterms:modified>
</cp:coreProperties>
</file>