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FINANCE OF ALTERNATIVE ASSETS · LECTURE 9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Buyout Valuation: The Stochastic LBO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9 · The opening spreadsheet rebuilt with distributions: EBITDA risk, multiple regimes, sweep-driven debt, and optimal exit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Samir Asaf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9 · ORIENTATION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 map: what this chapter must accomplish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deterministic LBO model returns one IRR. The stochastic model returns a distribution — and a percentile for that number.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Buyout equity is a call on enterprise value struck at the debt balance: it loves volatility and leverage.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GBM EBITDA, a two-state multiple regime observed at exit, and a deterministic-within-path cash sweep.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Exit is optimal stopping: at each date, sell the equity or continue collecting deleveraging.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stochastic value bridge decomposes value creation into leverage, operational, and multiple components.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discipline: locate the base case within the distribution — probability statements, not optimism.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9.1 – 9.7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9.1 Model buyout equity as a call on enterprise value under leverage.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9.2 Specify GBM EBITDA with a cash sweep and covenant leverage barrier.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9.3 Derive the lognormal closed form for equity value (the benchmark).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9.4 Analyze the covenant barrier and its breach probability.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9.5 Formulate exit as an optimal-stopping problem; solve by grid DP or LSMC.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9.6 Build the stochastic value bridge and its spanned/unspanned split.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9.7 Assemble the committee panel and read the base case's percentile.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9.7 · E1 · PROPOSITION 9.3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committee panel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 case, mean, median IRR and multiple, impairment probability, and the IRR distribution on one screen.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deterministic base case typically sits well above the median — the point estimate flatters the deal.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Impairment probability (equity below cost) is the number the committee actually needs, and the spreadsheet never showed it.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lognormal benchmark (Proposition 9.3) validates the engine: equity is a Black-Scholes call on enterprise value.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977640"/>
            <a:ext cx="8138160" cy="777240"/>
          </a:xfrm>
          <a:prstGeom prst="roundRect">
            <a:avLst>
              <a:gd name="adj" fmla="val 11765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9776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Re-underwriting assignment: return the committee panel and locate the base case in the distribution — graded on correct probabilities.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9.5 – 9.6 · E2 – E3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Leverage and exit timing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leverage frontier: equity value, impairment, and covenant-breach probabilities across entry leverage 40–80%.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GP carry optimum and the LP net-value optimum diverge — leverage that helps carry can hurt the LP.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Optimal exit beats fixed year-five exit by the value of timing flexibility; sell into strength (hot regime).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stochastic bridge books each dollar of value creation to leverage, operations, or the exit multiple — with the cross-term sized explicitly.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§9.9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laboratory: LBO Valuation Engine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stochastic deal model with the committee panel as its organizing display.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E1 answer the committee: mean, median, impairment probability, and the percentile at which the deterministic case sits.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E2 the leverage frontier: mark where the GP and LP optima diverge.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E3 sell into strength: optimal exit vs fixed year-five across regime persistence.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E4 the value bridge: spanned vs unspanned value creation at the declared operational wedge.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Validation: MC equity matches the lognormal benchmark; deterministic limit reproduces the spreadsheet IRR to the basis point; optimal exit dominates fixed on a discounted basis; identical seeds reproduce bit-for-bit.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CHAPTER 10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Venture Capital: Power Laws,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Staged Financing, and Security Design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Power-law outcomes · the cap table as a payoff map · conversion and participation · skill versus luck under heavy tails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MFAA Ch.9 — Buyout Valuation: The Stochastic LBO</dc:title>
  <dc:subject>PptxGenJS Presentation</dc:subject>
  <dc:creator>Samir Asaf</dc:creator>
  <cp:lastModifiedBy>Samir Asaf</cp:lastModifiedBy>
  <cp:revision>1</cp:revision>
  <dcterms:created xsi:type="dcterms:W3CDTF">2026-07-05T21:33:49Z</dcterms:created>
  <dcterms:modified xsi:type="dcterms:W3CDTF">2026-07-05T21:33:49Z</dcterms:modified>
</cp:coreProperties>
</file>