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MATHEMATICAL FINANCE OF ALTERNATIVE ASSETS · LECTURE 10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Venture Capital: Power Laws, Staged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Financing, and Security Design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10 · Heavy tails, the cap table as a payoff map, and the statistics of separating skill from luck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Samir Asaf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CHAPTER 10 · ORIENTATION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Teaching map: what this chapter must accomplish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Venture returns follow power laws, not the bell curve — the winner is the portfolio, and Gaussian intuition fails.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flows through preference stacks and staged financing, not simple ownership fractions.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cap table is a payoff map: convertible and participating preferred are piecewise-linear claims with kinks.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financing tree: staging is an option, and abandonment has value.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Portfolio arithmetic: top-deal share, P(return the fund), and the Pareto moment pathologies.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 or luck: under heavy tails, a single strong fund is weak evidence — the posterior needs many funds to move.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10.1 – 10.7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10.1 Model venture outcomes as power laws and derive their moment pathologies.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10.2 Value staged financing as a compound option with abandonment.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10.3 Establish the Pareto moment and expected-max results.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10.4 Derive the dilution identities, option-pool shuffle included.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10.5 Build the cap table: conversion, participation, class-by-class valuation.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10.6 Compute portfolio outcome distributions and hit arithmetic.</a:t>
            </a:r>
            <a:endParaRPr lang="en-US" sz="135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5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10.7 Form skill-versus-luck posteriors from a manager's track record.</a:t>
            </a:r>
            <a:endParaRPr lang="en-US" sz="13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10.4 – 10.5 · PROPOSITION 10.5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cap table as a payoff map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Convertible preferred pays max{min(L, E), f E}: take the preference or convert, whichever is larger.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Conversion is optimal exactly at E* = L/f — the payoff is piecewise-linear with kinks at L and E*.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Participating preferred pays min(L, E) + f(E - L)^+: preference plus pro-rata, dominating the convertible on (L, ∞).</a:t>
            </a:r>
            <a:endParaRPr lang="en-US" sz="14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4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Class payoffs sum to exit proceeds to the cent — the cap-table conservation identity.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48640" y="3977640"/>
            <a:ext cx="8138160" cy="777240"/>
          </a:xfrm>
          <a:prstGeom prst="roundRect">
            <a:avLst>
              <a:gd name="adj" fmla="val 11765"/>
            </a:avLst>
          </a:prstGeom>
          <a:solidFill>
            <a:srgbClr val="CADCFC"/>
          </a:solidFill>
          <a:ln/>
        </p:spPr>
      </p:sp>
      <p:sp>
        <p:nvSpPr>
          <p:cNvPr id="8" name="Text 6"/>
          <p:cNvSpPr/>
          <p:nvPr/>
        </p:nvSpPr>
        <p:spPr>
          <a:xfrm>
            <a:off x="777240" y="3977640"/>
            <a:ext cx="76809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Repricing the unicorn: produce the class-value ladder and explain the gap to the headline mark — graded on Proposition 10.5(iv) reasoning.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LOS 10.1 – 10.7 · E4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laws and the limits of intuition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k-th Pareto moment converges iff k &lt; alpha: with alpha near 1, even the mean is fragile in samples.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Top-deal share and P(return the fund) are governed by the tail index, not the average outcome.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Expected maximum grows with n by the Gamma formula — the portfolio's value concentrates in its single best deal.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Skill or lucky: a 4.1x fund gives a posterior P(positive drift) near 0.6 — it takes several consecutive funds to reach 9:1 odds.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diligence memo answers 'skilled or lucky' as a posterior statement, not a point estimate.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5A637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§10.8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laboratory: Venture Portfolio and Security Engine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530352" y="1207008"/>
            <a:ext cx="8229600" cy="0"/>
          </a:xfrm>
          <a:prstGeom prst="line">
            <a:avLst/>
          </a:prstGeom>
          <a:noFill/>
          <a:ln w="31750">
            <a:solidFill>
              <a:srgbClr val="F2B23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417320"/>
            <a:ext cx="813816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coupled modules — financing tree, cap table, portfolio/inference — with the two-marks panel as its display.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E1 tail-index sensitivity: sweep alpha, track fund-multiple dispersion and P(return the fund).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E2 reserves versus shots: allocate between more initial checks and deeper reserves.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E3 the down-round exit: build a senior participating stack, exit at 0.6x, report each class's recovery.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dirty="0">
                <a:solidFill>
                  <a:srgbClr val="2228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E4 skilled or lucky: locate a 4.1x fund in the luck distribution; count funds needed for 9:1 skill odds.</a:t>
            </a:r>
            <a:endParaRPr lang="en-US" sz="1300" dirty="0"/>
          </a:p>
          <a:p>
            <a:pPr marL="342900" indent="-342900">
              <a:lnSpc>
                <a:spcPct val="112000"/>
              </a:lnSpc>
              <a:buSzPct val="100000"/>
              <a:buChar char="•"/>
            </a:pPr>
            <a:r>
              <a:rPr lang="en-US" sz="1300" b="1" dirty="0">
                <a:solidFill>
                  <a:srgbClr val="1E276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Validation: cap-table conservation to the cent; conversion switches exactly at E* = L/f; Pareto moments converge/diverge per the theory; expected-max matches the Gamma formula; identical seeds reproduce bit-for-bit.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864608"/>
            <a:ext cx="9144000" cy="274320"/>
          </a:xfrm>
          <a:prstGeom prst="rect">
            <a:avLst/>
          </a:prstGeom>
          <a:solidFill>
            <a:srgbClr val="F2B23E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64008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300" kern="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CHAPTER 11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1234440"/>
            <a:ext cx="8046720" cy="1737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Credit: Default,</a:t>
            </a:r>
            <a:endParaRPr lang="en-US" sz="3200" dirty="0"/>
          </a:p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Recovery, and Covenants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78638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CADCF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hybrid default intensity · recovery drawn at the worst time · the covenant as an option · the spread waterfall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MFAA Ch.10 — Venture Capital</dc:title>
  <dc:subject>PptxGenJS Presentation</dc:subject>
  <dc:creator>Samir Asaf</dc:creator>
  <cp:lastModifiedBy>Samir Asaf</cp:lastModifiedBy>
  <cp:revision>1</cp:revision>
  <dcterms:created xsi:type="dcterms:W3CDTF">2026-07-05T21:33:49Z</dcterms:created>
  <dcterms:modified xsi:type="dcterms:W3CDTF">2026-07-05T21:33:49Z</dcterms:modified>
</cp:coreProperties>
</file>