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12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Assets: Real Estate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Infrastructure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12 · Slow numerator, fast denominator: contracted cash flows, regime cap rates, and the development option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12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Real-asset value has a slow numerator (contracted rent) and a fast denominator (cap rates) — serenity hides volatility.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lease ladder low-passes the market: a staggered rent roll tracks a moving average of market rent.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V = NOI / cap rate reprices with the fast, spanned denominator whatever the income statement suggests.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rights and expansion capacity are options — the chronic pathology is building at the top by the NPV rule.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 adds indexation, regulatory resets, and concession length — real versus nominal duration.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discipline: place the asset on the risk map by contracted share and market elasticity — a dot, not a slogan.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12.1 – 12.7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12.1 Map real assets by contracted-cash-flow share and market elasticity.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12.2 Model lease and concession ladders on rent and volume dynamics.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12.3 Derive the low-pass relation between market rent and the rent roll.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12.4 Establish the slow-numerator, fast-denominator variance decomposition.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12.5 Model regime cap rates and the value fan V = NOI / c(Z).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12.6 Derive the perpetual development option and its hurdle multiple.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12.7 Value infrastructure concessions with indexation and regulatory resets.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12.3 – 12.5 · PROPOSITION 12.4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 numerator, fast denominator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staggered lease ladder averages market rent over the lease term — it low-passes the market's fluctuations.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variance ratio g(kappa*ell) = (2/x^2)(x - 1 + e^{-x}) falls as the mean lease term grows: 0.5677 at ell=5, 0.3773 at ell=10.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NOI fan is narrow, but value V = NOI/cap loads on the fast-moving, spanned cap-rate denominator.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volatility is dominated by the denominator — 'bond-like cash flows' need not mean bond-like returns.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the slogan: compute the toll-road pitch's actual risk-map dot — boards can be shown a coordinate instead of a claim.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12.6 · PROPOSITION 12.6 · THE NPV TRAP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development option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land is a perpetual call: build for cost K when completed value V first reaches the threshold V*.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V* = beta K/(beta - 1), where beta &gt; 1 solves (1/2)sigma^2 beta(beta-1) + mu beta - rho = 0.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sigma=0.25, rho=6%, payout 3%: beta = 1.406 and V* = 3.46K — build only well above breakeven.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hurdle multiple beta/(beta-1) exceeds 1 and rises with volatility: uncertainty defers construction.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NPV rule (build when V &gt; K) forgoes most of land value — the sector's chronic 'building at the top' pathology.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§12.9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Real Asset Cash-Flow Engine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layered real-asset claims end to end; the layer report and risk-map dot are the organizing display.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audit the slogan: compute a pitch's actual risk-map coordinates.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lease ladder low-passes the market: g(kappa*ell) shrinks with the lease term.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value fan V = NOI/cap shows volatility dominated by the fast denominator.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development option (beta=1.406, V*=3.46K) shows the NPV rule building too early.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low-pass anchors 0.5677 and 0.3773 reproduced; development beta=1.406, V*=3.46K; MC exercise value matches the closed form; hurdle rises in sigma;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13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Regime Switching and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Exposure Management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Markov-modulated dynamics · the exposure switchboard · state-dependent valuation across market regimes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Ch.12 — Real Assets</dc:title>
  <dc:subject>PptxGenJS Presentation</dc:subject>
  <dc:creator>Samir Asaf</dc:creator>
  <cp:lastModifiedBy>Samir Asaf</cp:lastModifiedBy>
  <cp:revision>1</cp:revision>
  <dcterms:created xsi:type="dcterms:W3CDTF">2026-07-05T21:33:49Z</dcterms:created>
  <dcterms:modified xsi:type="dcterms:W3CDTF">2026-07-05T21:33:49Z</dcterms:modified>
</cp:coreProperties>
</file>