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4630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I · UNCERTAINTY, INFORMATION, AND VALUE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1920240"/>
            <a:ext cx="1069848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5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Mathematical Architecture</a:t>
            </a:r>
            <a:endParaRPr lang="en-US" sz="4600" dirty="0"/>
          </a:p>
          <a:p>
            <a:pPr indent="0" marL="0">
              <a:lnSpc>
                <a:spcPts val="5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of Modern Finance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731520" y="393192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1 · Module 1: Probability and State Space Explorer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457200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DA9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integrated system — from state prices to equilibrium.  </a:t>
            </a:r>
            <a:pPr indent="0" marL="0">
              <a:buNone/>
            </a:pPr>
            <a:r>
              <a:rPr lang="en-US" sz="1400" i="1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Meridian Endowment opens its agenda.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AT A GLANCE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Finance as one object, priced three ways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2296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Seven primitives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822960" y="2377440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4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Uncertainty, information, value, time, decision, risk, aggregation — the spine of the whole book.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12648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miniature market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6400800" y="2377440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4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period, two states. Every later idea appears here first, in a form you can check by hand.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2296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Three languages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822960" y="4526280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4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prices, the SDF, and risk-neutral expectation deliver one identical price.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12648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0080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Meridian agenda</a:t>
            </a:r>
            <a:endParaRPr lang="en-US" sz="1900" dirty="0"/>
          </a:p>
        </p:txBody>
      </p:sp>
      <p:sp>
        <p:nvSpPr>
          <p:cNvPr id="15" name="Text 13"/>
          <p:cNvSpPr/>
          <p:nvPr/>
        </p:nvSpPr>
        <p:spPr>
          <a:xfrm>
            <a:off x="6400800" y="4526280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4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committee item is a configuration of the six primitives, resolved by an identifiable subset of chapters.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1 · Module 1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OUTCOME STATEMENTS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you will be able to do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60020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1.1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920240" y="1600200"/>
            <a:ext cx="9509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000"/>
              </a:lnSpc>
              <a:buNone/>
            </a:pPr>
            <a:r>
              <a:rPr lang="en-US" sz="15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modern finance as an integrated system linking the seven primitives, and place each within the book.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48640" y="2624328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1.2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920240" y="2624328"/>
            <a:ext cx="9509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000"/>
              </a:lnSpc>
              <a:buNone/>
            </a:pPr>
            <a:r>
              <a:rPr lang="en-US" sz="15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the role and limits of mathematical modeling — distinguishing assumptions, mechanisms, and conclusions.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48640" y="3648456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1.3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920240" y="3648456"/>
            <a:ext cx="9509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000"/>
              </a:lnSpc>
              <a:buNone/>
            </a:pPr>
            <a:r>
              <a:rPr lang="en-US" sz="15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 a complete one-period, two-state market and compute state prices, replicating portfolios, and risk-neutral probabilities.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48640" y="4672584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1.4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920240" y="4672584"/>
            <a:ext cx="9509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000"/>
              </a:lnSpc>
              <a:buNone/>
            </a:pPr>
            <a:r>
              <a:rPr lang="en-US" sz="15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why arbitrage-free valuation, replication, and risk-neutral expectation deliver identical prices — and why optimal allocation turns on p versus q.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548640" y="5696712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1.5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920240" y="5696712"/>
            <a:ext cx="9509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2000"/>
              </a:lnSpc>
              <a:buNone/>
            </a:pPr>
            <a:r>
              <a:rPr lang="en-US" sz="15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the fourteen chapters onto the standard decision problems of an institutional investor.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1 · Module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1.3 · THE RUNNING EXAMPLE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complete one-period, two-state market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822960" y="2423160"/>
            <a:ext cx="2880360" cy="2011680"/>
          </a:xfrm>
          <a:prstGeom prst="roundRect">
            <a:avLst>
              <a:gd name="adj" fmla="val 2727"/>
            </a:avLst>
          </a:prstGeom>
          <a:solidFill>
            <a:srgbClr val="0F1E3D"/>
          </a:solidFill>
          <a:ln w="12700">
            <a:solidFill>
              <a:srgbClr val="0F1E3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05840" y="2560320"/>
            <a:ext cx="25603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300" b="1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 = 0  (today)
</a:t>
            </a:r>
            <a:endParaRPr lang="en-US" sz="1300" dirty="0"/>
          </a:p>
          <a:p>
            <a:pPr algn="l" indent="0" marL="0">
              <a:lnSpc>
                <a:spcPts val="22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Bond B</a:t>
            </a:r>
            <a:pPr algn="l" indent="0" marL="0">
              <a:lnSpc>
                <a:spcPts val="2200"/>
              </a:lnSpc>
              <a:buNone/>
            </a:pPr>
            <a:r>
              <a:rPr lang="en-US" sz="1000" baseline="-40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pPr algn="l" indent="0" marL="0">
              <a:lnSpc>
                <a:spcPts val="22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= 1
</a:t>
            </a:r>
            <a:endParaRPr lang="en-US" sz="1300" dirty="0"/>
          </a:p>
          <a:p>
            <a:pPr algn="l" indent="0" marL="0">
              <a:lnSpc>
                <a:spcPts val="22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Stock S</a:t>
            </a:r>
            <a:pPr algn="l" indent="0" marL="0">
              <a:lnSpc>
                <a:spcPts val="2200"/>
              </a:lnSpc>
              <a:buNone/>
            </a:pPr>
            <a:r>
              <a:rPr lang="en-US" sz="1000" baseline="-40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pPr algn="l" indent="0" marL="0">
              <a:lnSpc>
                <a:spcPts val="22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= 100
</a:t>
            </a:r>
            <a:endParaRPr lang="en-US" sz="1300" dirty="0"/>
          </a:p>
          <a:p>
            <a:pPr algn="l" indent="0" marL="0">
              <a:lnSpc>
                <a:spcPts val="2200"/>
              </a:lnSpc>
              <a:buNone/>
            </a:pPr>
            <a:r>
              <a:rPr lang="en-US" sz="120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(K=105): C</a:t>
            </a:r>
            <a:pPr algn="l" indent="0" marL="0">
              <a:lnSpc>
                <a:spcPts val="2200"/>
              </a:lnSpc>
              <a:buNone/>
            </a:pPr>
            <a:r>
              <a:rPr lang="en-US" sz="900" baseline="-4000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pPr algn="l" indent="0" marL="0">
              <a:lnSpc>
                <a:spcPts val="2200"/>
              </a:lnSpc>
              <a:buNone/>
            </a:pPr>
            <a:r>
              <a:rPr lang="en-US" sz="1200" b="1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= ?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566160" y="3429000"/>
            <a:ext cx="2926080" cy="-1463040"/>
          </a:xfrm>
          <a:prstGeom prst="line">
            <a:avLst/>
          </a:prstGeom>
          <a:noFill/>
          <a:ln w="19050">
            <a:solidFill>
              <a:srgbClr val="5A6B8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566160" y="3429000"/>
            <a:ext cx="2926080" cy="1463040"/>
          </a:xfrm>
          <a:prstGeom prst="line">
            <a:avLst/>
          </a:prstGeom>
          <a:noFill/>
          <a:ln w="19050">
            <a:solidFill>
              <a:srgbClr val="5A6B8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0" y="214884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 = 0.6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114800" y="4343400"/>
            <a:ext cx="1463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B8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1 − p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675120" y="1325880"/>
            <a:ext cx="4754880" cy="1234440"/>
          </a:xfrm>
          <a:prstGeom prst="roundRect">
            <a:avLst>
              <a:gd name="adj" fmla="val 4444"/>
            </a:avLst>
          </a:prstGeom>
          <a:solidFill>
            <a:srgbClr val="FDFCF9"/>
          </a:solidFill>
          <a:ln w="19050">
            <a:solidFill>
              <a:srgbClr val="8F6A3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903720" y="1435608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ω_up (up state)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903720" y="1783080"/>
            <a:ext cx="43891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22262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 = 1.05   S₁ = 120   Call = 15</a:t>
            </a:r>
            <a:endParaRPr lang="en-US" sz="1300" dirty="0"/>
          </a:p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22262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state price  ψ_up = 0.4762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675120" y="3566160"/>
            <a:ext cx="4754880" cy="1234440"/>
          </a:xfrm>
          <a:prstGeom prst="roundRect">
            <a:avLst>
              <a:gd name="adj" fmla="val 4444"/>
            </a:avLst>
          </a:prstGeom>
          <a:solidFill>
            <a:srgbClr val="FDFCF9"/>
          </a:solidFill>
          <a:ln w="19050">
            <a:solidFill>
              <a:srgbClr val="5A6B8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903720" y="3675888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ω_down (down state)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903720" y="4023360"/>
            <a:ext cx="43891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22262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 = 1.05   S₁ = 90    Call = 0</a:t>
            </a:r>
            <a:endParaRPr lang="en-US" sz="1300" dirty="0"/>
          </a:p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22262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state price  ψ_down = 0.4762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822960" y="49377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 = risk-neutral probability = 0.5   ·   d = 0.9 &lt; R = 1.05 &lt; u = 1.2  →  no arbitrage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1 · Module 1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 1.2 · ONE VALUATION, THREE NOTATIONS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three languages of valuation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3520440" cy="3200400"/>
          </a:xfrm>
          <a:prstGeom prst="roundRect">
            <a:avLst>
              <a:gd name="adj" fmla="val 1714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22960" y="196596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State prices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822960" y="2606040"/>
            <a:ext cx="2971800" cy="777240"/>
          </a:xfrm>
          <a:prstGeom prst="roundRect">
            <a:avLst>
              <a:gd name="adj" fmla="val 4706"/>
            </a:avLst>
          </a:prstGeom>
          <a:solidFill>
            <a:srgbClr val="F7F4ED"/>
          </a:solidFill>
          <a:ln w="6350">
            <a:solidFill>
              <a:srgbClr val="DCD6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2606040"/>
            <a:ext cx="2971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F1E3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X₀ = Σ ψ(ω) X(ω)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3566160"/>
            <a:ext cx="3017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ψ_up, ψ_down &gt; 0</a:t>
            </a:r>
            <a:endParaRPr lang="en-US" sz="1300" dirty="0"/>
          </a:p>
          <a:p>
            <a:pPr indent="0" marL="0">
              <a:lnSpc>
                <a:spcPts val="19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generalized in Ch 4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343400" y="1737360"/>
            <a:ext cx="3520440" cy="3200400"/>
          </a:xfrm>
          <a:prstGeom prst="roundRect">
            <a:avLst>
              <a:gd name="adj" fmla="val 1714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617720" y="196596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B2E5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Discount factor (SDF)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4617720" y="2606040"/>
            <a:ext cx="2971800" cy="777240"/>
          </a:xfrm>
          <a:prstGeom prst="roundRect">
            <a:avLst>
              <a:gd name="adj" fmla="val 4706"/>
            </a:avLst>
          </a:prstGeom>
          <a:solidFill>
            <a:srgbClr val="F7F4ED"/>
          </a:solidFill>
          <a:ln w="6350">
            <a:solidFill>
              <a:srgbClr val="DCD6C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17720" y="2606040"/>
            <a:ext cx="2971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F1E3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X₀ = E[ m X ]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617720" y="3566160"/>
            <a:ext cx="3017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m(ω) = ψ(ω) / P(ω)</a:t>
            </a:r>
            <a:endParaRPr lang="en-US" sz="1300" dirty="0"/>
          </a:p>
          <a:p>
            <a:pPr indent="0" marL="0">
              <a:lnSpc>
                <a:spcPts val="19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E[m] = 1/R  ·  Ch 4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8138160" y="1737360"/>
            <a:ext cx="3520440" cy="3200400"/>
          </a:xfrm>
          <a:prstGeom prst="roundRect">
            <a:avLst>
              <a:gd name="adj" fmla="val 1714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8412480" y="196596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A6B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Risk-neutral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8412480" y="2606040"/>
            <a:ext cx="2971800" cy="777240"/>
          </a:xfrm>
          <a:prstGeom prst="roundRect">
            <a:avLst>
              <a:gd name="adj" fmla="val 4706"/>
            </a:avLst>
          </a:prstGeom>
          <a:solidFill>
            <a:srgbClr val="F7F4ED"/>
          </a:solidFill>
          <a:ln w="6350">
            <a:solidFill>
              <a:srgbClr val="DCD6C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412480" y="2606040"/>
            <a:ext cx="2971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F1E3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X₀ = E_Q[X] / R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412480" y="3566160"/>
            <a:ext cx="30175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9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 = R · ψ_up = 0.5</a:t>
            </a:r>
            <a:endParaRPr lang="en-US" sz="1300" dirty="0"/>
          </a:p>
          <a:p>
            <a:pPr indent="0" marL="0">
              <a:lnSpc>
                <a:spcPts val="19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EMM  ·  Ch 5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48640" y="52120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three return the same call price:  C₀ = 7.1429.  Fluency in moving between them is the core skill of Part I.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1 · Module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FINANCE LABORATORY · MODULE 1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Four guided experiments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645920" y="1920240"/>
            <a:ext cx="4023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From a number to a distribution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call's price is one number; its payoff is a distribution. The price uses q, not p — the discounted physical mean over-values it.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12648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40080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223760" y="1920240"/>
            <a:ext cx="4023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arbitrage alarm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640080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Sweep R toward u: ψ_up → 0. Cross u or d and no state-price vector exists — the alarm fires with an explicit arbitrage portfolio.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2296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645920" y="4114800"/>
            <a:ext cx="4023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 versus Q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82296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Vary p; no pricing output moves, yet the optimal allocation α* swings from short to leveraged, crossing zero exactly at p = q.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12648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40080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7223760" y="4114800"/>
            <a:ext cx="4023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price becomes a bound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640080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a third state with no third asset. The unique price dissolves into an interval — the door into Chapter 4.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48640" y="617220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Seeds 20260101–20260104 · same numbers in the notebook, the workbook, and the webapp.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— EVERY REPORT MUST PASS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1887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V1  no-arbitrage:  d &lt; R &lt; u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2179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7" name="Text 5"/>
          <p:cNvSpPr/>
          <p:nvPr/>
        </p:nvSpPr>
        <p:spPr>
          <a:xfrm>
            <a:off x="62179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6751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V2  ψ_up = 0.4762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731520" y="217627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17627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88720" y="214884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V3  q_up = 0.5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6217920" y="217627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3" name="Text 11"/>
          <p:cNvSpPr/>
          <p:nvPr/>
        </p:nvSpPr>
        <p:spPr>
          <a:xfrm>
            <a:off x="6217920" y="217627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675120" y="214884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V4  three languages agree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731520" y="295351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295351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88720" y="292608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V5  call price C₀ = 7.1429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6217920" y="295351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9" name="Text 17"/>
          <p:cNvSpPr/>
          <p:nvPr/>
        </p:nvSpPr>
        <p:spPr>
          <a:xfrm>
            <a:off x="6217920" y="295351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675120" y="292608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V6  bond prices to 1/R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731520" y="402336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takeaway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731520" y="4480560"/>
            <a:ext cx="10515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60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number you cannot audit is not a number. The miniature market gives you every primitive in a form you can check by hand — and the same discipline scales to every chapter that follows.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731520" y="58521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— Chapter 2: Probability, Uncertainty, and Financial States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MFMF Chapter 1 — The Mathematical Architecture of Modern Finance</dc:title>
  <dc:subject>PptxGenJS Presentation</dc:subject>
  <dc:creator>Samir Asaf</dc:creator>
  <cp:lastModifiedBy>Samir Asaf</cp:lastModifiedBy>
  <cp:revision>1</cp:revision>
  <dcterms:created xsi:type="dcterms:W3CDTF">2026-07-09T08:39:31Z</dcterms:created>
  <dcterms:modified xsi:type="dcterms:W3CDTF">2026-07-09T08:39:31Z</dcterms:modified>
</cp:coreProperties>
</file>