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I · UNCERTAINTY, INFORMATION, AND VALUE</a:t>
            </a:r>
            <a:endParaRPr lang="en-US" sz="1400" dirty="0"/>
          </a:p>
        </p:txBody>
      </p:sp>
      <p:sp>
        <p:nvSpPr>
          <p:cNvPr id="3" name="Text 1"/>
          <p:cNvSpPr/>
          <p:nvPr/>
        </p:nvSpPr>
        <p:spPr>
          <a:xfrm>
            <a:off x="731520" y="1828800"/>
            <a:ext cx="1069848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Martingales, Change of Measure,</a:t>
            </a:r>
            <a:endParaRPr lang="en-US" sz="4200" dirty="0"/>
          </a:p>
          <a:p>
            <a:pPr indent="0" marL="0">
              <a:lnSpc>
                <a:spcPts val="46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and Risk-Neutral Valuation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379476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5 · Module 5: Fair Games, Measure Change, and Dynamic Hedging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43484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 games, the density process, and hedging by backward induction.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OUTCOME STATEMENTS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What you will be able to do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48640" y="1554480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5.1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2011680" y="1554480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martingales, sub- and supermartingales, and recognize the discounted price process as a martingale under Q.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548640" y="250545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5.2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2011680" y="250545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and apply the optional stopping theorem and the impossibility of beating a fair game with a predictable rule.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548640" y="345643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5.3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2011680" y="345643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Construct the density process linking P and Q and verify it is a positive martingale with Z0 = 1.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548640" y="4407408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5.4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2011680" y="4407408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claims by risk-neutral expectation and by the density process, and show the two agree.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5157216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5.5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011680" y="5157216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Price and hedge a claim on a multi-period tree by backward induction, reading off the (V, Delta) lattice.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48640" y="6108192"/>
            <a:ext cx="1371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LOS 5.6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2011680" y="6108192"/>
            <a:ext cx="94183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2226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the collar end to end and interpret the replicating delta as the dealer's hedge.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5 · Module 5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CORE IDEAS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Prices are martingales under Q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82296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Fair games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82296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cannot beat a fair game with a predictable rule: any strategy fixed by the visible history averages to zero.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126480" y="164592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6400800" y="184708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Change of measure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6400800" y="239572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density process Z_t is the market's running exchange rate between the physical and risk-neutral measures.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4864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82296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Risk-neutral pricing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2296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Discounting the Q-expected payoff and computing E[ZH]/R^T give the same price along every path.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6126480" y="3794760"/>
            <a:ext cx="5303520" cy="1874520"/>
          </a:xfrm>
          <a:prstGeom prst="roundRect">
            <a:avLst>
              <a:gd name="adj" fmla="val 292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3995928"/>
            <a:ext cx="4754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8F6A34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Dynamic hedging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6400800" y="4544568"/>
            <a:ext cx="475488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Backward induction produces the value and the replicating delta at every node — the dealer's hedge, node by node.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548640" y="6400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Mathematical Foundations of Modern Finance · Ch 5 · Module 5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058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8F6A3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FINANCE LABORATORY · MODULE 5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 guided experiments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E1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164592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You cannot beat a fair game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82296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predictable betting rules; each averages to zero within error bands. A one-step peek buys a positive slope.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6126480" y="164592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6400800" y="192024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0" y="192024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E2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7223760" y="19202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Change of measure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6400800" y="269748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density process has Z0 = 1 and E[Z] = 1; pricing by E_Q[H]/R^T equals E[ZH]/R^T exactly.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48640" y="3840480"/>
            <a:ext cx="5303520" cy="1920240"/>
          </a:xfrm>
          <a:prstGeom prst="roundRect">
            <a:avLst>
              <a:gd name="adj" fmla="val 2857"/>
            </a:avLst>
          </a:prstGeom>
          <a:solidFill>
            <a:srgbClr val="FDFCF9"/>
          </a:solidFill>
          <a:ln w="12700">
            <a:solidFill>
              <a:srgbClr val="DCD6C8"/>
            </a:solidFill>
            <a:prstDash val="solid"/>
          </a:ln>
          <a:effectLst>
            <a:outerShdw sx="100000" sy="100000" kx="0" ky="0" algn="bl" rotWithShape="0" blurRad="63500" dist="25400" dir="54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22960" y="4114800"/>
            <a:ext cx="640080" cy="640080"/>
          </a:xfrm>
          <a:prstGeom prst="ellipse">
            <a:avLst/>
          </a:prstGeom>
          <a:solidFill>
            <a:srgbClr val="0F1E3D"/>
          </a:solidFill>
          <a:ln/>
        </p:spPr>
      </p:sp>
      <p:sp>
        <p:nvSpPr>
          <p:cNvPr id="16" name="Text 14"/>
          <p:cNvSpPr/>
          <p:nvPr/>
        </p:nvSpPr>
        <p:spPr>
          <a:xfrm>
            <a:off x="822960" y="411480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E3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1645920" y="411480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E3D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hedging lattice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822960" y="4892040"/>
            <a:ext cx="47548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A40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Backward induction yields the (V, Delta) lattice; read off the initial hedge ratio the dealer must hold.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6263640"/>
            <a:ext cx="10972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F6A3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Seeds 20260501–20260503 · same numbers in the notebook, the workbook, and the webapp.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11430000" y="64008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1E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64008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B488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VALIDATION — EVERY REPORT MUST PASS</a:t>
            </a:r>
            <a:endParaRPr lang="en-US" sz="1400" dirty="0"/>
          </a:p>
        </p:txBody>
      </p:sp>
      <p:sp>
        <p:nvSpPr>
          <p:cNvPr id="3" name="Shape 1"/>
          <p:cNvSpPr/>
          <p:nvPr/>
        </p:nvSpPr>
        <p:spPr>
          <a:xfrm>
            <a:off x="7315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1887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V1  risk-neutral q = 0.5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217920" y="1399032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7" name="Text 5"/>
          <p:cNvSpPr/>
          <p:nvPr/>
        </p:nvSpPr>
        <p:spPr>
          <a:xfrm>
            <a:off x="6217920" y="1399032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675120" y="1371600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V2  density E[Z] = 1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0" name="Text 8"/>
          <p:cNvSpPr/>
          <p:nvPr/>
        </p:nvSpPr>
        <p:spPr>
          <a:xfrm>
            <a:off x="7315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887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V3  measures agree to the cent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6217920" y="2148840"/>
            <a:ext cx="292608" cy="292608"/>
          </a:xfrm>
          <a:prstGeom prst="ellipse">
            <a:avLst/>
          </a:prstGeom>
          <a:solidFill>
            <a:srgbClr val="B4884A"/>
          </a:solidFill>
          <a:ln/>
        </p:spPr>
      </p:sp>
      <p:sp>
        <p:nvSpPr>
          <p:cNvPr id="13" name="Text 11"/>
          <p:cNvSpPr/>
          <p:nvPr/>
        </p:nvSpPr>
        <p:spPr>
          <a:xfrm>
            <a:off x="6217920" y="2148840"/>
            <a:ext cx="29260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E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675120" y="2121408"/>
            <a:ext cx="4846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DE7D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V4  predictable rule averages to zero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731520" y="3236976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4884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takeaway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731520" y="3694176"/>
            <a:ext cx="10607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300"/>
              </a:lnSpc>
              <a:buNone/>
            </a:pPr>
            <a:r>
              <a:rPr lang="en-US" sz="1550" dirty="0">
                <a:solidFill>
                  <a:srgbClr val="CFC7B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Risk-neutral valuation is not a trick: it is the statement that, after switching to the martingale measure, today's price is the discounted expected payoff. The density process makes the switch explicit, and backward induction turns it into a hedge.</a:t>
            </a:r>
            <a:endParaRPr lang="en-US" sz="1550" dirty="0"/>
          </a:p>
        </p:txBody>
      </p:sp>
      <p:sp>
        <p:nvSpPr>
          <p:cNvPr id="17" name="Text 15"/>
          <p:cNvSpPr/>
          <p:nvPr/>
        </p:nvSpPr>
        <p:spPr>
          <a:xfrm>
            <a:off x="731520" y="5943600"/>
            <a:ext cx="10607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5A6B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— Part II: Dynamics in Continuous Time (Chapter 6)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MFMF Chapter 5 — Martingales, Change of Measure,
and Risk-Neutral Valuation</dc:title>
  <dc:subject>PptxGenJS Presentation</dc:subject>
  <dc:creator>Samir Asaf</dc:creator>
  <cp:lastModifiedBy>Samir Asaf</cp:lastModifiedBy>
  <cp:revision>1</cp:revision>
  <dcterms:created xsi:type="dcterms:W3CDTF">2026-07-09T08:50:36Z</dcterms:created>
  <dcterms:modified xsi:type="dcterms:W3CDTF">2026-07-09T08:50:36Z</dcterms:modified>
</cp:coreProperties>
</file>