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notesMasterIdLst>
    <p:notesMasterId r:id="rId7"/>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E3D"/>
        </a:solidFill>
      </p:bgPr>
    </p:bg>
    <p:spTree>
      <p:nvGrpSpPr>
        <p:cNvPr id="1" name=""/>
        <p:cNvGrpSpPr/>
        <p:nvPr/>
      </p:nvGrpSpPr>
      <p:grpSpPr>
        <a:xfrm>
          <a:off x="0" y="0"/>
          <a:ext cx="0" cy="0"/>
          <a:chOff x="0" y="0"/>
          <a:chExt cx="0" cy="0"/>
        </a:xfrm>
      </p:grpSpPr>
      <p:sp>
        <p:nvSpPr>
          <p:cNvPr id="2" name="Text 0"/>
          <p:cNvSpPr/>
          <p:nvPr/>
        </p:nvSpPr>
        <p:spPr>
          <a:xfrm>
            <a:off x="731520" y="1371600"/>
            <a:ext cx="10698480" cy="365760"/>
          </a:xfrm>
          <a:prstGeom prst="rect">
            <a:avLst/>
          </a:prstGeom>
          <a:noFill/>
          <a:ln/>
        </p:spPr>
        <p:txBody>
          <a:bodyPr wrap="square" rtlCol="0" anchor="ctr"/>
          <a:lstStyle/>
          <a:p>
            <a:pPr indent="0" marL="0">
              <a:buNone/>
            </a:pPr>
            <a:r>
              <a:rPr lang="en-US" sz="1400" b="1" spc="300" kern="0" dirty="0">
                <a:solidFill>
                  <a:srgbClr val="B4884A"/>
                </a:solidFill>
                <a:latin typeface="Calibri" pitchFamily="34" charset="0"/>
                <a:ea typeface="Calibri" pitchFamily="34" charset="-122"/>
                <a:cs typeface="Calibri" pitchFamily="34" charset="-120"/>
              </a:rPr>
              <a:t>PART III · OPTIMIZATION, CONTROL, AND LEARNING</a:t>
            </a:r>
            <a:endParaRPr lang="en-US" sz="1400" dirty="0"/>
          </a:p>
        </p:txBody>
      </p:sp>
      <p:sp>
        <p:nvSpPr>
          <p:cNvPr id="3" name="Text 1"/>
          <p:cNvSpPr/>
          <p:nvPr/>
        </p:nvSpPr>
        <p:spPr>
          <a:xfrm>
            <a:off x="731520" y="1828800"/>
            <a:ext cx="10698480" cy="1737360"/>
          </a:xfrm>
          <a:prstGeom prst="rect">
            <a:avLst/>
          </a:prstGeom>
          <a:noFill/>
          <a:ln/>
        </p:spPr>
        <p:txBody>
          <a:bodyPr wrap="square" rtlCol="0" anchor="ctr"/>
          <a:lstStyle/>
          <a:p>
            <a:pPr indent="0" marL="0">
              <a:lnSpc>
                <a:spcPts val="4600"/>
              </a:lnSpc>
              <a:buNone/>
            </a:pPr>
            <a:r>
              <a:rPr lang="en-US" sz="4200" b="1" dirty="0">
                <a:solidFill>
                  <a:srgbClr val="FFFFFF"/>
                </a:solidFill>
                <a:latin typeface="Cambria" pitchFamily="34" charset="0"/>
                <a:ea typeface="Cambria" pitchFamily="34" charset="-122"/>
                <a:cs typeface="Cambria" pitchFamily="34" charset="-120"/>
              </a:rPr>
              <a:t>Optimal Stopping</a:t>
            </a:r>
            <a:endParaRPr lang="en-US" sz="4200" dirty="0"/>
          </a:p>
          <a:p>
            <a:pPr indent="0" marL="0">
              <a:lnSpc>
                <a:spcPts val="4600"/>
              </a:lnSpc>
              <a:buNone/>
            </a:pPr>
            <a:r>
              <a:rPr lang="en-US" sz="4200" b="1" dirty="0">
                <a:solidFill>
                  <a:srgbClr val="FFFFFF"/>
                </a:solidFill>
                <a:latin typeface="Cambria" pitchFamily="34" charset="0"/>
                <a:ea typeface="Cambria" pitchFamily="34" charset="-122"/>
                <a:cs typeface="Cambria" pitchFamily="34" charset="-120"/>
              </a:rPr>
              <a:t>and Real Options</a:t>
            </a:r>
            <a:endParaRPr lang="en-US" sz="4200" dirty="0"/>
          </a:p>
        </p:txBody>
      </p:sp>
      <p:sp>
        <p:nvSpPr>
          <p:cNvPr id="4" name="Text 2"/>
          <p:cNvSpPr/>
          <p:nvPr/>
        </p:nvSpPr>
        <p:spPr>
          <a:xfrm>
            <a:off x="731520" y="3794760"/>
            <a:ext cx="10698480" cy="457200"/>
          </a:xfrm>
          <a:prstGeom prst="rect">
            <a:avLst/>
          </a:prstGeom>
          <a:noFill/>
          <a:ln/>
        </p:spPr>
        <p:txBody>
          <a:bodyPr wrap="square" rtlCol="0" anchor="ctr"/>
          <a:lstStyle/>
          <a:p>
            <a:pPr indent="0" marL="0">
              <a:buNone/>
            </a:pPr>
            <a:r>
              <a:rPr lang="en-US" sz="1800" dirty="0">
                <a:solidFill>
                  <a:srgbClr val="CFC7B4"/>
                </a:solidFill>
                <a:latin typeface="Calibri" pitchFamily="34" charset="0"/>
                <a:ea typeface="Calibri" pitchFamily="34" charset="-122"/>
                <a:cs typeface="Calibri" pitchFamily="34" charset="-120"/>
              </a:rPr>
              <a:t>Chapter 11 · Module 11: The Timing Desk</a:t>
            </a:r>
            <a:endParaRPr lang="en-US" sz="1800" dirty="0"/>
          </a:p>
        </p:txBody>
      </p:sp>
      <p:sp>
        <p:nvSpPr>
          <p:cNvPr id="5" name="Text 3"/>
          <p:cNvSpPr/>
          <p:nvPr/>
        </p:nvSpPr>
        <p:spPr>
          <a:xfrm>
            <a:off x="731520" y="4434840"/>
            <a:ext cx="10698480" cy="548640"/>
          </a:xfrm>
          <a:prstGeom prst="rect">
            <a:avLst/>
          </a:prstGeom>
          <a:noFill/>
          <a:ln/>
        </p:spPr>
        <p:txBody>
          <a:bodyPr wrap="square" rtlCol="0" anchor="ctr"/>
          <a:lstStyle/>
          <a:p>
            <a:pPr indent="0" marL="0">
              <a:buNone/>
            </a:pPr>
            <a:r>
              <a:rPr lang="en-US" sz="1400" i="1" dirty="0">
                <a:solidFill>
                  <a:srgbClr val="B4884A"/>
                </a:solidFill>
                <a:latin typeface="Calibri" pitchFamily="34" charset="0"/>
                <a:ea typeface="Calibri" pitchFamily="34" charset="-122"/>
                <a:cs typeface="Calibri" pitchFamily="34" charset="-120"/>
              </a:rPr>
              <a:t>When-decisions — the Snell envelope, American options, and the value of waiting.</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D"/>
        </a:solidFill>
      </p:bgPr>
    </p:bg>
    <p:spTree>
      <p:nvGrpSpPr>
        <p:cNvPr id="1" name=""/>
        <p:cNvGrpSpPr/>
        <p:nvPr/>
      </p:nvGrpSpPr>
      <p:grpSpPr>
        <a:xfrm>
          <a:off x="0" y="0"/>
          <a:ext cx="0" cy="0"/>
          <a:chOff x="0" y="0"/>
          <a:chExt cx="0" cy="0"/>
        </a:xfrm>
      </p:grpSpPr>
      <p:sp>
        <p:nvSpPr>
          <p:cNvPr id="2" name="Text 0"/>
          <p:cNvSpPr/>
          <p:nvPr/>
        </p:nvSpPr>
        <p:spPr>
          <a:xfrm>
            <a:off x="548640" y="457200"/>
            <a:ext cx="10058400" cy="274320"/>
          </a:xfrm>
          <a:prstGeom prst="rect">
            <a:avLst/>
          </a:prstGeom>
          <a:noFill/>
          <a:ln/>
        </p:spPr>
        <p:txBody>
          <a:bodyPr wrap="square" lIns="0" tIns="0" rIns="0" bIns="0" rtlCol="0" anchor="ctr"/>
          <a:lstStyle/>
          <a:p>
            <a:pPr indent="0" marL="0">
              <a:buNone/>
            </a:pPr>
            <a:r>
              <a:rPr lang="en-US" sz="1200" b="1" spc="300" kern="0" dirty="0">
                <a:solidFill>
                  <a:srgbClr val="8F6A34"/>
                </a:solidFill>
                <a:latin typeface="Calibri" pitchFamily="34" charset="0"/>
                <a:ea typeface="Calibri" pitchFamily="34" charset="-122"/>
                <a:cs typeface="Calibri" pitchFamily="34" charset="-120"/>
              </a:rPr>
              <a:t>LEARNING OUTCOME STATEMENTS</a:t>
            </a:r>
            <a:endParaRPr lang="en-US" sz="1200" dirty="0"/>
          </a:p>
        </p:txBody>
      </p:sp>
      <p:sp>
        <p:nvSpPr>
          <p:cNvPr id="3" name="Text 1"/>
          <p:cNvSpPr/>
          <p:nvPr/>
        </p:nvSpPr>
        <p:spPr>
          <a:xfrm>
            <a:off x="548640" y="777240"/>
            <a:ext cx="10972800" cy="640080"/>
          </a:xfrm>
          <a:prstGeom prst="rect">
            <a:avLst/>
          </a:prstGeom>
          <a:noFill/>
          <a:ln/>
        </p:spPr>
        <p:txBody>
          <a:bodyPr wrap="square" rtlCol="0" anchor="ctr"/>
          <a:lstStyle/>
          <a:p>
            <a:pPr indent="0" marL="0">
              <a:buNone/>
            </a:pPr>
            <a:r>
              <a:rPr lang="en-US" sz="3000" b="1" dirty="0">
                <a:solidFill>
                  <a:srgbClr val="0F1E3D"/>
                </a:solidFill>
                <a:latin typeface="Cambria" pitchFamily="34" charset="0"/>
                <a:ea typeface="Cambria" pitchFamily="34" charset="-122"/>
                <a:cs typeface="Cambria" pitchFamily="34" charset="-120"/>
              </a:rPr>
              <a:t>What you will be able to do</a:t>
            </a:r>
            <a:endParaRPr lang="en-US" sz="3000" dirty="0"/>
          </a:p>
        </p:txBody>
      </p:sp>
      <p:sp>
        <p:nvSpPr>
          <p:cNvPr id="4" name="Text 2"/>
          <p:cNvSpPr/>
          <p:nvPr/>
        </p:nvSpPr>
        <p:spPr>
          <a:xfrm>
            <a:off x="548640" y="1554480"/>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11.1</a:t>
            </a:r>
            <a:endParaRPr lang="en-US" sz="1300" dirty="0"/>
          </a:p>
        </p:txBody>
      </p:sp>
      <p:sp>
        <p:nvSpPr>
          <p:cNvPr id="5" name="Text 3"/>
          <p:cNvSpPr/>
          <p:nvPr/>
        </p:nvSpPr>
        <p:spPr>
          <a:xfrm>
            <a:off x="2011680" y="1554480"/>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Formulate an optimal-stopping problem and characterize the value via the Snell envelope.</a:t>
            </a:r>
            <a:endParaRPr lang="en-US" sz="1400" dirty="0"/>
          </a:p>
        </p:txBody>
      </p:sp>
      <p:sp>
        <p:nvSpPr>
          <p:cNvPr id="6" name="Text 4"/>
          <p:cNvSpPr/>
          <p:nvPr/>
        </p:nvSpPr>
        <p:spPr>
          <a:xfrm>
            <a:off x="548640" y="2304288"/>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11.2</a:t>
            </a:r>
            <a:endParaRPr lang="en-US" sz="1300" dirty="0"/>
          </a:p>
        </p:txBody>
      </p:sp>
      <p:sp>
        <p:nvSpPr>
          <p:cNvPr id="7" name="Text 5"/>
          <p:cNvSpPr/>
          <p:nvPr/>
        </p:nvSpPr>
        <p:spPr>
          <a:xfrm>
            <a:off x="2011680" y="2304288"/>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Compute the Snell envelope on a lattice and identify the stopping region.</a:t>
            </a:r>
            <a:endParaRPr lang="en-US" sz="1400" dirty="0"/>
          </a:p>
        </p:txBody>
      </p:sp>
      <p:sp>
        <p:nvSpPr>
          <p:cNvPr id="8" name="Text 6"/>
          <p:cNvSpPr/>
          <p:nvPr/>
        </p:nvSpPr>
        <p:spPr>
          <a:xfrm>
            <a:off x="548640" y="3054096"/>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11.3</a:t>
            </a:r>
            <a:endParaRPr lang="en-US" sz="1300" dirty="0"/>
          </a:p>
        </p:txBody>
      </p:sp>
      <p:sp>
        <p:nvSpPr>
          <p:cNvPr id="9" name="Text 7"/>
          <p:cNvSpPr/>
          <p:nvPr/>
        </p:nvSpPr>
        <p:spPr>
          <a:xfrm>
            <a:off x="2011680" y="3054096"/>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Price American options and quantify the early-exercise premium over the European value.</a:t>
            </a:r>
            <a:endParaRPr lang="en-US" sz="1400" dirty="0"/>
          </a:p>
        </p:txBody>
      </p:sp>
      <p:sp>
        <p:nvSpPr>
          <p:cNvPr id="10" name="Text 8"/>
          <p:cNvSpPr/>
          <p:nvPr/>
        </p:nvSpPr>
        <p:spPr>
          <a:xfrm>
            <a:off x="548640" y="3803904"/>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11.4</a:t>
            </a:r>
            <a:endParaRPr lang="en-US" sz="1300" dirty="0"/>
          </a:p>
        </p:txBody>
      </p:sp>
      <p:sp>
        <p:nvSpPr>
          <p:cNvPr id="11" name="Text 9"/>
          <p:cNvSpPr/>
          <p:nvPr/>
        </p:nvSpPr>
        <p:spPr>
          <a:xfrm>
            <a:off x="2011680" y="3803904"/>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Explain why an American call on a non-dividend asset is never exercised early, and how dividends change this.</a:t>
            </a:r>
            <a:endParaRPr lang="en-US" sz="1400" dirty="0"/>
          </a:p>
        </p:txBody>
      </p:sp>
      <p:sp>
        <p:nvSpPr>
          <p:cNvPr id="12" name="Text 10"/>
          <p:cNvSpPr/>
          <p:nvPr/>
        </p:nvSpPr>
        <p:spPr>
          <a:xfrm>
            <a:off x="548640" y="4754880"/>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11.5</a:t>
            </a:r>
            <a:endParaRPr lang="en-US" sz="1300" dirty="0"/>
          </a:p>
        </p:txBody>
      </p:sp>
      <p:sp>
        <p:nvSpPr>
          <p:cNvPr id="13" name="Text 11"/>
          <p:cNvSpPr/>
          <p:nvPr/>
        </p:nvSpPr>
        <p:spPr>
          <a:xfrm>
            <a:off x="2011680" y="4754880"/>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Solve a perpetual-option free-boundary problem by smooth pasting.</a:t>
            </a:r>
            <a:endParaRPr lang="en-US" sz="1400" dirty="0"/>
          </a:p>
        </p:txBody>
      </p:sp>
      <p:sp>
        <p:nvSpPr>
          <p:cNvPr id="14" name="Text 12"/>
          <p:cNvSpPr/>
          <p:nvPr/>
        </p:nvSpPr>
        <p:spPr>
          <a:xfrm>
            <a:off x="548640" y="5504688"/>
            <a:ext cx="1371600" cy="457200"/>
          </a:xfrm>
          <a:prstGeom prst="rect">
            <a:avLst/>
          </a:prstGeom>
          <a:noFill/>
          <a:ln/>
        </p:spPr>
        <p:txBody>
          <a:bodyPr wrap="square" lIns="0" tIns="0" rIns="0" bIns="0" rtlCol="0" anchor="t"/>
          <a:lstStyle/>
          <a:p>
            <a:pPr indent="0" marL="0">
              <a:buNone/>
            </a:pPr>
            <a:r>
              <a:rPr lang="en-US" sz="1300" b="1" dirty="0">
                <a:solidFill>
                  <a:srgbClr val="8F6A34"/>
                </a:solidFill>
                <a:latin typeface="Courier New" pitchFamily="34" charset="0"/>
                <a:ea typeface="Courier New" pitchFamily="34" charset="-122"/>
                <a:cs typeface="Courier New" pitchFamily="34" charset="-120"/>
              </a:rPr>
              <a:t>LOS 11.6</a:t>
            </a:r>
            <a:endParaRPr lang="en-US" sz="1300" dirty="0"/>
          </a:p>
        </p:txBody>
      </p:sp>
      <p:sp>
        <p:nvSpPr>
          <p:cNvPr id="15" name="Text 13"/>
          <p:cNvSpPr/>
          <p:nvPr/>
        </p:nvSpPr>
        <p:spPr>
          <a:xfrm>
            <a:off x="2011680" y="5504688"/>
            <a:ext cx="9418320" cy="822960"/>
          </a:xfrm>
          <a:prstGeom prst="rect">
            <a:avLst/>
          </a:prstGeom>
          <a:noFill/>
          <a:ln/>
        </p:spPr>
        <p:txBody>
          <a:bodyPr wrap="square" lIns="0" tIns="0" rIns="0" bIns="0" rtlCol="0" anchor="t"/>
          <a:lstStyle/>
          <a:p>
            <a:pPr indent="0" marL="0">
              <a:lnSpc>
                <a:spcPts val="1800"/>
              </a:lnSpc>
              <a:buNone/>
            </a:pPr>
            <a:r>
              <a:rPr lang="en-US" sz="1400" dirty="0">
                <a:solidFill>
                  <a:srgbClr val="22262C"/>
                </a:solidFill>
                <a:latin typeface="Calibri" pitchFamily="34" charset="0"/>
                <a:ea typeface="Calibri" pitchFamily="34" charset="-122"/>
                <a:cs typeface="Calibri" pitchFamily="34" charset="-120"/>
              </a:rPr>
              <a:t>Value an irreversible investment as a real option and derive the hurdle above NPV.</a:t>
            </a:r>
            <a:endParaRPr lang="en-US" sz="1400" dirty="0"/>
          </a:p>
        </p:txBody>
      </p:sp>
      <p:sp>
        <p:nvSpPr>
          <p:cNvPr id="16" name="Text 14"/>
          <p:cNvSpPr/>
          <p:nvPr/>
        </p:nvSpPr>
        <p:spPr>
          <a:xfrm>
            <a:off x="548640" y="6400800"/>
            <a:ext cx="8229600" cy="274320"/>
          </a:xfrm>
          <a:prstGeom prst="rect">
            <a:avLst/>
          </a:prstGeom>
          <a:noFill/>
          <a:ln/>
        </p:spPr>
        <p:txBody>
          <a:bodyPr wrap="square" rtlCol="0" anchor="ctr"/>
          <a:lstStyle/>
          <a:p>
            <a:pPr indent="0" marL="0">
              <a:buNone/>
            </a:pPr>
            <a:r>
              <a:rPr lang="en-US" sz="900" dirty="0">
                <a:solidFill>
                  <a:srgbClr val="5A6B82"/>
                </a:solidFill>
                <a:latin typeface="Calibri" pitchFamily="34" charset="0"/>
                <a:ea typeface="Calibri" pitchFamily="34" charset="-122"/>
                <a:cs typeface="Calibri" pitchFamily="34" charset="-120"/>
              </a:rPr>
              <a:t>Mathematical Foundations of Modern Finance · Ch 11 · Module 11</a:t>
            </a:r>
            <a:endParaRPr lang="en-US" sz="900" dirty="0"/>
          </a:p>
        </p:txBody>
      </p:sp>
      <p:sp>
        <p:nvSpPr>
          <p:cNvPr id="17" name="Text 15"/>
          <p:cNvSpPr/>
          <p:nvPr/>
        </p:nvSpPr>
        <p:spPr>
          <a:xfrm>
            <a:off x="11430000" y="6400800"/>
            <a:ext cx="457200" cy="274320"/>
          </a:xfrm>
          <a:prstGeom prst="rect">
            <a:avLst/>
          </a:prstGeom>
          <a:noFill/>
          <a:ln/>
        </p:spPr>
        <p:txBody>
          <a:bodyPr wrap="square" rtlCol="0" anchor="ctr"/>
          <a:lstStyle/>
          <a:p>
            <a:pPr algn="r" indent="0" marL="0">
              <a:buNone/>
            </a:pPr>
            <a:r>
              <a:rPr lang="en-US" sz="1000" dirty="0">
                <a:solidFill>
                  <a:srgbClr val="5A6B82"/>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D"/>
        </a:solidFill>
      </p:bgPr>
    </p:bg>
    <p:spTree>
      <p:nvGrpSpPr>
        <p:cNvPr id="1" name=""/>
        <p:cNvGrpSpPr/>
        <p:nvPr/>
      </p:nvGrpSpPr>
      <p:grpSpPr>
        <a:xfrm>
          <a:off x="0" y="0"/>
          <a:ext cx="0" cy="0"/>
          <a:chOff x="0" y="0"/>
          <a:chExt cx="0" cy="0"/>
        </a:xfrm>
      </p:grpSpPr>
      <p:sp>
        <p:nvSpPr>
          <p:cNvPr id="2" name="Text 0"/>
          <p:cNvSpPr/>
          <p:nvPr/>
        </p:nvSpPr>
        <p:spPr>
          <a:xfrm>
            <a:off x="548640" y="457200"/>
            <a:ext cx="10058400" cy="274320"/>
          </a:xfrm>
          <a:prstGeom prst="rect">
            <a:avLst/>
          </a:prstGeom>
          <a:noFill/>
          <a:ln/>
        </p:spPr>
        <p:txBody>
          <a:bodyPr wrap="square" lIns="0" tIns="0" rIns="0" bIns="0" rtlCol="0" anchor="ctr"/>
          <a:lstStyle/>
          <a:p>
            <a:pPr indent="0" marL="0">
              <a:buNone/>
            </a:pPr>
            <a:r>
              <a:rPr lang="en-US" sz="1200" b="1" spc="300" kern="0" dirty="0">
                <a:solidFill>
                  <a:srgbClr val="8F6A34"/>
                </a:solidFill>
                <a:latin typeface="Calibri" pitchFamily="34" charset="0"/>
                <a:ea typeface="Calibri" pitchFamily="34" charset="-122"/>
                <a:cs typeface="Calibri" pitchFamily="34" charset="-120"/>
              </a:rPr>
              <a:t>THE CORE IDEAS</a:t>
            </a:r>
            <a:endParaRPr lang="en-US" sz="1200" dirty="0"/>
          </a:p>
        </p:txBody>
      </p:sp>
      <p:sp>
        <p:nvSpPr>
          <p:cNvPr id="3" name="Text 1"/>
          <p:cNvSpPr/>
          <p:nvPr/>
        </p:nvSpPr>
        <p:spPr>
          <a:xfrm>
            <a:off x="548640" y="777240"/>
            <a:ext cx="10972800" cy="640080"/>
          </a:xfrm>
          <a:prstGeom prst="rect">
            <a:avLst/>
          </a:prstGeom>
          <a:noFill/>
          <a:ln/>
        </p:spPr>
        <p:txBody>
          <a:bodyPr wrap="square" rtlCol="0" anchor="ctr"/>
          <a:lstStyle/>
          <a:p>
            <a:pPr indent="0" marL="0">
              <a:buNone/>
            </a:pPr>
            <a:r>
              <a:rPr lang="en-US" sz="3000" b="1" dirty="0">
                <a:solidFill>
                  <a:srgbClr val="0F1E3D"/>
                </a:solidFill>
                <a:latin typeface="Cambria" pitchFamily="34" charset="0"/>
                <a:ea typeface="Cambria" pitchFamily="34" charset="-122"/>
                <a:cs typeface="Cambria" pitchFamily="34" charset="-120"/>
              </a:rPr>
              <a:t>The value of waiting</a:t>
            </a:r>
            <a:endParaRPr lang="en-US" sz="3000" dirty="0"/>
          </a:p>
        </p:txBody>
      </p:sp>
      <p:sp>
        <p:nvSpPr>
          <p:cNvPr id="4" name="Shape 2"/>
          <p:cNvSpPr/>
          <p:nvPr/>
        </p:nvSpPr>
        <p:spPr>
          <a:xfrm>
            <a:off x="548640" y="1645920"/>
            <a:ext cx="5303520" cy="1874520"/>
          </a:xfrm>
          <a:prstGeom prst="roundRect">
            <a:avLst>
              <a:gd name="adj" fmla="val 292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5" name="Text 3"/>
          <p:cNvSpPr/>
          <p:nvPr/>
        </p:nvSpPr>
        <p:spPr>
          <a:xfrm>
            <a:off x="822960" y="1847088"/>
            <a:ext cx="4754880" cy="457200"/>
          </a:xfrm>
          <a:prstGeom prst="rect">
            <a:avLst/>
          </a:prstGeom>
          <a:noFill/>
          <a:ln/>
        </p:spPr>
        <p:txBody>
          <a:bodyPr wrap="square" rtlCol="0" anchor="ctr"/>
          <a:lstStyle/>
          <a:p>
            <a:pPr indent="0" marL="0">
              <a:buNone/>
            </a:pPr>
            <a:r>
              <a:rPr lang="en-US" sz="1800" b="1" dirty="0">
                <a:solidFill>
                  <a:srgbClr val="8F6A34"/>
                </a:solidFill>
                <a:latin typeface="Cambria" pitchFamily="34" charset="0"/>
                <a:ea typeface="Cambria" pitchFamily="34" charset="-122"/>
                <a:cs typeface="Cambria" pitchFamily="34" charset="-120"/>
              </a:rPr>
              <a:t>The Snell envelope</a:t>
            </a:r>
            <a:endParaRPr lang="en-US" sz="1800" dirty="0"/>
          </a:p>
        </p:txBody>
      </p:sp>
      <p:sp>
        <p:nvSpPr>
          <p:cNvPr id="6" name="Text 4"/>
          <p:cNvSpPr/>
          <p:nvPr/>
        </p:nvSpPr>
        <p:spPr>
          <a:xfrm>
            <a:off x="822960" y="2395728"/>
            <a:ext cx="4754880" cy="1005840"/>
          </a:xfrm>
          <a:prstGeom prst="rect">
            <a:avLst/>
          </a:prstGeom>
          <a:noFill/>
          <a:ln/>
        </p:spPr>
        <p:txBody>
          <a:bodyPr wrap="square" rtlCol="0" anchor="ctr"/>
          <a:lstStyle/>
          <a:p>
            <a:pPr indent="0" marL="0">
              <a:lnSpc>
                <a:spcPts val="1800"/>
              </a:lnSpc>
              <a:buNone/>
            </a:pPr>
            <a:r>
              <a:rPr lang="en-US" sz="1350" dirty="0">
                <a:solidFill>
                  <a:srgbClr val="3A4048"/>
                </a:solidFill>
                <a:latin typeface="Calibri" pitchFamily="34" charset="0"/>
                <a:ea typeface="Calibri" pitchFamily="34" charset="-122"/>
                <a:cs typeface="Calibri" pitchFamily="34" charset="-120"/>
              </a:rPr>
              <a:t>The smallest supermartingale dominating the payoff. Stop where it meets the payoff; continue where it strictly exceeds it.</a:t>
            </a:r>
            <a:endParaRPr lang="en-US" sz="1350" dirty="0"/>
          </a:p>
        </p:txBody>
      </p:sp>
      <p:sp>
        <p:nvSpPr>
          <p:cNvPr id="7" name="Shape 5"/>
          <p:cNvSpPr/>
          <p:nvPr/>
        </p:nvSpPr>
        <p:spPr>
          <a:xfrm>
            <a:off x="6126480" y="1645920"/>
            <a:ext cx="5303520" cy="1874520"/>
          </a:xfrm>
          <a:prstGeom prst="roundRect">
            <a:avLst>
              <a:gd name="adj" fmla="val 292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8" name="Text 6"/>
          <p:cNvSpPr/>
          <p:nvPr/>
        </p:nvSpPr>
        <p:spPr>
          <a:xfrm>
            <a:off x="6400800" y="1847088"/>
            <a:ext cx="4754880" cy="457200"/>
          </a:xfrm>
          <a:prstGeom prst="rect">
            <a:avLst/>
          </a:prstGeom>
          <a:noFill/>
          <a:ln/>
        </p:spPr>
        <p:txBody>
          <a:bodyPr wrap="square" rtlCol="0" anchor="ctr"/>
          <a:lstStyle/>
          <a:p>
            <a:pPr indent="0" marL="0">
              <a:buNone/>
            </a:pPr>
            <a:r>
              <a:rPr lang="en-US" sz="1800" b="1" dirty="0">
                <a:solidFill>
                  <a:srgbClr val="8F6A34"/>
                </a:solidFill>
                <a:latin typeface="Cambria" pitchFamily="34" charset="0"/>
                <a:ea typeface="Cambria" pitchFamily="34" charset="-122"/>
                <a:cs typeface="Cambria" pitchFamily="34" charset="-120"/>
              </a:rPr>
              <a:t>American options</a:t>
            </a:r>
            <a:endParaRPr lang="en-US" sz="1800" dirty="0"/>
          </a:p>
        </p:txBody>
      </p:sp>
      <p:sp>
        <p:nvSpPr>
          <p:cNvPr id="9" name="Text 7"/>
          <p:cNvSpPr/>
          <p:nvPr/>
        </p:nvSpPr>
        <p:spPr>
          <a:xfrm>
            <a:off x="6400800" y="2395728"/>
            <a:ext cx="4754880" cy="1005840"/>
          </a:xfrm>
          <a:prstGeom prst="rect">
            <a:avLst/>
          </a:prstGeom>
          <a:noFill/>
          <a:ln/>
        </p:spPr>
        <p:txBody>
          <a:bodyPr wrap="square" rtlCol="0" anchor="ctr"/>
          <a:lstStyle/>
          <a:p>
            <a:pPr indent="0" marL="0">
              <a:lnSpc>
                <a:spcPts val="1800"/>
              </a:lnSpc>
              <a:buNone/>
            </a:pPr>
            <a:r>
              <a:rPr lang="en-US" sz="1350" dirty="0">
                <a:solidFill>
                  <a:srgbClr val="3A4048"/>
                </a:solidFill>
                <a:latin typeface="Calibri" pitchFamily="34" charset="0"/>
                <a:ea typeface="Calibri" pitchFamily="34" charset="-122"/>
                <a:cs typeface="Calibri" pitchFamily="34" charset="-120"/>
              </a:rPr>
              <a:t>The right to exercise early adds value. The American 90-put is 1.826 — a premium of 0.103 over the European.</a:t>
            </a:r>
            <a:endParaRPr lang="en-US" sz="1350" dirty="0"/>
          </a:p>
        </p:txBody>
      </p:sp>
      <p:sp>
        <p:nvSpPr>
          <p:cNvPr id="10" name="Shape 8"/>
          <p:cNvSpPr/>
          <p:nvPr/>
        </p:nvSpPr>
        <p:spPr>
          <a:xfrm>
            <a:off x="548640" y="3794760"/>
            <a:ext cx="5303520" cy="1874520"/>
          </a:xfrm>
          <a:prstGeom prst="roundRect">
            <a:avLst>
              <a:gd name="adj" fmla="val 292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11" name="Text 9"/>
          <p:cNvSpPr/>
          <p:nvPr/>
        </p:nvSpPr>
        <p:spPr>
          <a:xfrm>
            <a:off x="822960" y="3995928"/>
            <a:ext cx="4754880" cy="457200"/>
          </a:xfrm>
          <a:prstGeom prst="rect">
            <a:avLst/>
          </a:prstGeom>
          <a:noFill/>
          <a:ln/>
        </p:spPr>
        <p:txBody>
          <a:bodyPr wrap="square" rtlCol="0" anchor="ctr"/>
          <a:lstStyle/>
          <a:p>
            <a:pPr indent="0" marL="0">
              <a:buNone/>
            </a:pPr>
            <a:r>
              <a:rPr lang="en-US" sz="1800" b="1" dirty="0">
                <a:solidFill>
                  <a:srgbClr val="8F6A34"/>
                </a:solidFill>
                <a:latin typeface="Cambria" pitchFamily="34" charset="0"/>
                <a:ea typeface="Cambria" pitchFamily="34" charset="-122"/>
                <a:cs typeface="Cambria" pitchFamily="34" charset="-120"/>
              </a:rPr>
              <a:t>Smooth pasting</a:t>
            </a:r>
            <a:endParaRPr lang="en-US" sz="1800" dirty="0"/>
          </a:p>
        </p:txBody>
      </p:sp>
      <p:sp>
        <p:nvSpPr>
          <p:cNvPr id="12" name="Text 10"/>
          <p:cNvSpPr/>
          <p:nvPr/>
        </p:nvSpPr>
        <p:spPr>
          <a:xfrm>
            <a:off x="822960" y="4544568"/>
            <a:ext cx="4754880" cy="1005840"/>
          </a:xfrm>
          <a:prstGeom prst="rect">
            <a:avLst/>
          </a:prstGeom>
          <a:noFill/>
          <a:ln/>
        </p:spPr>
        <p:txBody>
          <a:bodyPr wrap="square" rtlCol="0" anchor="ctr"/>
          <a:lstStyle/>
          <a:p>
            <a:pPr indent="0" marL="0">
              <a:lnSpc>
                <a:spcPts val="1800"/>
              </a:lnSpc>
              <a:buNone/>
            </a:pPr>
            <a:r>
              <a:rPr lang="en-US" sz="1350" dirty="0">
                <a:solidFill>
                  <a:srgbClr val="3A4048"/>
                </a:solidFill>
                <a:latin typeface="Calibri" pitchFamily="34" charset="0"/>
                <a:ea typeface="Calibri" pitchFamily="34" charset="-122"/>
                <a:cs typeface="Calibri" pitchFamily="34" charset="-120"/>
              </a:rPr>
              <a:t>The optimal exercise boundary is where value and payoff meet tangentially. For the perpetual put, S* = 66.0.</a:t>
            </a:r>
            <a:endParaRPr lang="en-US" sz="1350" dirty="0"/>
          </a:p>
        </p:txBody>
      </p:sp>
      <p:sp>
        <p:nvSpPr>
          <p:cNvPr id="13" name="Shape 11"/>
          <p:cNvSpPr/>
          <p:nvPr/>
        </p:nvSpPr>
        <p:spPr>
          <a:xfrm>
            <a:off x="6126480" y="3794760"/>
            <a:ext cx="5303520" cy="1874520"/>
          </a:xfrm>
          <a:prstGeom prst="roundRect">
            <a:avLst>
              <a:gd name="adj" fmla="val 292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14" name="Text 12"/>
          <p:cNvSpPr/>
          <p:nvPr/>
        </p:nvSpPr>
        <p:spPr>
          <a:xfrm>
            <a:off x="6400800" y="3995928"/>
            <a:ext cx="4754880" cy="457200"/>
          </a:xfrm>
          <a:prstGeom prst="rect">
            <a:avLst/>
          </a:prstGeom>
          <a:noFill/>
          <a:ln/>
        </p:spPr>
        <p:txBody>
          <a:bodyPr wrap="square" rtlCol="0" anchor="ctr"/>
          <a:lstStyle/>
          <a:p>
            <a:pPr indent="0" marL="0">
              <a:buNone/>
            </a:pPr>
            <a:r>
              <a:rPr lang="en-US" sz="1800" b="1" dirty="0">
                <a:solidFill>
                  <a:srgbClr val="8F6A34"/>
                </a:solidFill>
                <a:latin typeface="Cambria" pitchFamily="34" charset="0"/>
                <a:ea typeface="Cambria" pitchFamily="34" charset="-122"/>
                <a:cs typeface="Cambria" pitchFamily="34" charset="-120"/>
              </a:rPr>
              <a:t>Real options</a:t>
            </a:r>
            <a:endParaRPr lang="en-US" sz="1800" dirty="0"/>
          </a:p>
        </p:txBody>
      </p:sp>
      <p:sp>
        <p:nvSpPr>
          <p:cNvPr id="15" name="Text 13"/>
          <p:cNvSpPr/>
          <p:nvPr/>
        </p:nvSpPr>
        <p:spPr>
          <a:xfrm>
            <a:off x="6400800" y="4544568"/>
            <a:ext cx="4754880" cy="1005840"/>
          </a:xfrm>
          <a:prstGeom prst="rect">
            <a:avLst/>
          </a:prstGeom>
          <a:noFill/>
          <a:ln/>
        </p:spPr>
        <p:txBody>
          <a:bodyPr wrap="square" rtlCol="0" anchor="ctr"/>
          <a:lstStyle/>
          <a:p>
            <a:pPr indent="0" marL="0">
              <a:lnSpc>
                <a:spcPts val="1800"/>
              </a:lnSpc>
              <a:buNone/>
            </a:pPr>
            <a:r>
              <a:rPr lang="en-US" sz="1350" dirty="0">
                <a:solidFill>
                  <a:srgbClr val="3A4048"/>
                </a:solidFill>
                <a:latin typeface="Calibri" pitchFamily="34" charset="0"/>
                <a:ea typeface="Calibri" pitchFamily="34" charset="-122"/>
                <a:cs typeface="Calibri" pitchFamily="34" charset="-120"/>
              </a:rPr>
              <a:t>An irreversible investment carries a hurdle above simple NPV: commit only when value clears beta1/(beta1-1) times the cost.</a:t>
            </a:r>
            <a:endParaRPr lang="en-US" sz="1350" dirty="0"/>
          </a:p>
        </p:txBody>
      </p:sp>
      <p:sp>
        <p:nvSpPr>
          <p:cNvPr id="16" name="Text 14"/>
          <p:cNvSpPr/>
          <p:nvPr/>
        </p:nvSpPr>
        <p:spPr>
          <a:xfrm>
            <a:off x="548640" y="6400800"/>
            <a:ext cx="8229600" cy="274320"/>
          </a:xfrm>
          <a:prstGeom prst="rect">
            <a:avLst/>
          </a:prstGeom>
          <a:noFill/>
          <a:ln/>
        </p:spPr>
        <p:txBody>
          <a:bodyPr wrap="square" rtlCol="0" anchor="ctr"/>
          <a:lstStyle/>
          <a:p>
            <a:pPr indent="0" marL="0">
              <a:buNone/>
            </a:pPr>
            <a:r>
              <a:rPr lang="en-US" sz="900" dirty="0">
                <a:solidFill>
                  <a:srgbClr val="5A6B82"/>
                </a:solidFill>
                <a:latin typeface="Calibri" pitchFamily="34" charset="0"/>
                <a:ea typeface="Calibri" pitchFamily="34" charset="-122"/>
                <a:cs typeface="Calibri" pitchFamily="34" charset="-120"/>
              </a:rPr>
              <a:t>Mathematical Foundations of Modern Finance · Ch 11 · Module 11</a:t>
            </a:r>
            <a:endParaRPr lang="en-US" sz="900" dirty="0"/>
          </a:p>
        </p:txBody>
      </p:sp>
      <p:sp>
        <p:nvSpPr>
          <p:cNvPr id="17" name="Text 15"/>
          <p:cNvSpPr/>
          <p:nvPr/>
        </p:nvSpPr>
        <p:spPr>
          <a:xfrm>
            <a:off x="11430000" y="6400800"/>
            <a:ext cx="457200" cy="274320"/>
          </a:xfrm>
          <a:prstGeom prst="rect">
            <a:avLst/>
          </a:prstGeom>
          <a:noFill/>
          <a:ln/>
        </p:spPr>
        <p:txBody>
          <a:bodyPr wrap="square" rtlCol="0" anchor="ctr"/>
          <a:lstStyle/>
          <a:p>
            <a:pPr algn="r" indent="0" marL="0">
              <a:buNone/>
            </a:pPr>
            <a:r>
              <a:rPr lang="en-US" sz="1000" dirty="0">
                <a:solidFill>
                  <a:srgbClr val="5A6B82"/>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D"/>
        </a:solidFill>
      </p:bgPr>
    </p:bg>
    <p:spTree>
      <p:nvGrpSpPr>
        <p:cNvPr id="1" name=""/>
        <p:cNvGrpSpPr/>
        <p:nvPr/>
      </p:nvGrpSpPr>
      <p:grpSpPr>
        <a:xfrm>
          <a:off x="0" y="0"/>
          <a:ext cx="0" cy="0"/>
          <a:chOff x="0" y="0"/>
          <a:chExt cx="0" cy="0"/>
        </a:xfrm>
      </p:grpSpPr>
      <p:sp>
        <p:nvSpPr>
          <p:cNvPr id="2" name="Text 0"/>
          <p:cNvSpPr/>
          <p:nvPr/>
        </p:nvSpPr>
        <p:spPr>
          <a:xfrm>
            <a:off x="548640" y="457200"/>
            <a:ext cx="10058400" cy="274320"/>
          </a:xfrm>
          <a:prstGeom prst="rect">
            <a:avLst/>
          </a:prstGeom>
          <a:noFill/>
          <a:ln/>
        </p:spPr>
        <p:txBody>
          <a:bodyPr wrap="square" lIns="0" tIns="0" rIns="0" bIns="0" rtlCol="0" anchor="ctr"/>
          <a:lstStyle/>
          <a:p>
            <a:pPr indent="0" marL="0">
              <a:buNone/>
            </a:pPr>
            <a:r>
              <a:rPr lang="en-US" sz="1200" b="1" spc="300" kern="0" dirty="0">
                <a:solidFill>
                  <a:srgbClr val="8F6A34"/>
                </a:solidFill>
                <a:latin typeface="Calibri" pitchFamily="34" charset="0"/>
                <a:ea typeface="Calibri" pitchFamily="34" charset="-122"/>
                <a:cs typeface="Calibri" pitchFamily="34" charset="-120"/>
              </a:rPr>
              <a:t>MODERN FINANCE LABORATORY · MODULE 11</a:t>
            </a:r>
            <a:endParaRPr lang="en-US" sz="1200" dirty="0"/>
          </a:p>
        </p:txBody>
      </p:sp>
      <p:sp>
        <p:nvSpPr>
          <p:cNvPr id="3" name="Text 1"/>
          <p:cNvSpPr/>
          <p:nvPr/>
        </p:nvSpPr>
        <p:spPr>
          <a:xfrm>
            <a:off x="548640" y="777240"/>
            <a:ext cx="10972800" cy="640080"/>
          </a:xfrm>
          <a:prstGeom prst="rect">
            <a:avLst/>
          </a:prstGeom>
          <a:noFill/>
          <a:ln/>
        </p:spPr>
        <p:txBody>
          <a:bodyPr wrap="square" rtlCol="0" anchor="ctr"/>
          <a:lstStyle/>
          <a:p>
            <a:pPr indent="0" marL="0">
              <a:buNone/>
            </a:pPr>
            <a:r>
              <a:rPr lang="en-US" sz="3000" b="1" dirty="0">
                <a:solidFill>
                  <a:srgbClr val="0F1E3D"/>
                </a:solidFill>
                <a:latin typeface="Cambria" pitchFamily="34" charset="0"/>
                <a:ea typeface="Cambria" pitchFamily="34" charset="-122"/>
                <a:cs typeface="Cambria" pitchFamily="34" charset="-120"/>
              </a:rPr>
              <a:t>4 guided experiments</a:t>
            </a:r>
            <a:endParaRPr lang="en-US" sz="3000" dirty="0"/>
          </a:p>
        </p:txBody>
      </p:sp>
      <p:sp>
        <p:nvSpPr>
          <p:cNvPr id="4" name="Shape 2"/>
          <p:cNvSpPr/>
          <p:nvPr/>
        </p:nvSpPr>
        <p:spPr>
          <a:xfrm>
            <a:off x="548640" y="1645920"/>
            <a:ext cx="5303520" cy="1920240"/>
          </a:xfrm>
          <a:prstGeom prst="roundRect">
            <a:avLst>
              <a:gd name="adj" fmla="val 285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5" name="Shape 3"/>
          <p:cNvSpPr/>
          <p:nvPr/>
        </p:nvSpPr>
        <p:spPr>
          <a:xfrm>
            <a:off x="822960" y="1920240"/>
            <a:ext cx="640080" cy="640080"/>
          </a:xfrm>
          <a:prstGeom prst="ellipse">
            <a:avLst/>
          </a:prstGeom>
          <a:solidFill>
            <a:srgbClr val="0F1E3D"/>
          </a:solidFill>
          <a:ln/>
        </p:spPr>
      </p:sp>
      <p:sp>
        <p:nvSpPr>
          <p:cNvPr id="6" name="Text 4"/>
          <p:cNvSpPr/>
          <p:nvPr/>
        </p:nvSpPr>
        <p:spPr>
          <a:xfrm>
            <a:off x="822960" y="1920240"/>
            <a:ext cx="640080" cy="640080"/>
          </a:xfrm>
          <a:prstGeom prst="rect">
            <a:avLst/>
          </a:prstGeom>
          <a:noFill/>
          <a:ln/>
        </p:spPr>
        <p:txBody>
          <a:bodyPr wrap="square" rtlCol="0" anchor="ctr"/>
          <a:lstStyle/>
          <a:p>
            <a:pPr algn="ctr" indent="0" marL="0">
              <a:buNone/>
            </a:pPr>
            <a:r>
              <a:rPr lang="en-US" sz="1700" b="1" dirty="0">
                <a:solidFill>
                  <a:srgbClr val="B4884A"/>
                </a:solidFill>
                <a:latin typeface="Cambria" pitchFamily="34" charset="0"/>
                <a:ea typeface="Cambria" pitchFamily="34" charset="-122"/>
                <a:cs typeface="Cambria" pitchFamily="34" charset="-120"/>
              </a:rPr>
              <a:t>E1</a:t>
            </a:r>
            <a:endParaRPr lang="en-US" sz="1700" dirty="0"/>
          </a:p>
        </p:txBody>
      </p:sp>
      <p:sp>
        <p:nvSpPr>
          <p:cNvPr id="7" name="Text 5"/>
          <p:cNvSpPr/>
          <p:nvPr/>
        </p:nvSpPr>
        <p:spPr>
          <a:xfrm>
            <a:off x="1645920" y="1920240"/>
            <a:ext cx="4023360" cy="640080"/>
          </a:xfrm>
          <a:prstGeom prst="rect">
            <a:avLst/>
          </a:prstGeom>
          <a:noFill/>
          <a:ln/>
        </p:spPr>
        <p:txBody>
          <a:bodyPr wrap="square" rtlCol="0" anchor="ctr"/>
          <a:lstStyle/>
          <a:p>
            <a:pPr indent="0" marL="0">
              <a:buNone/>
            </a:pPr>
            <a:r>
              <a:rPr lang="en-US" sz="1600" b="1" dirty="0">
                <a:solidFill>
                  <a:srgbClr val="0F1E3D"/>
                </a:solidFill>
                <a:latin typeface="Cambria" pitchFamily="34" charset="0"/>
                <a:ea typeface="Cambria" pitchFamily="34" charset="-122"/>
                <a:cs typeface="Cambria" pitchFamily="34" charset="-120"/>
              </a:rPr>
              <a:t>The American put</a:t>
            </a:r>
            <a:endParaRPr lang="en-US" sz="1600" dirty="0"/>
          </a:p>
        </p:txBody>
      </p:sp>
      <p:sp>
        <p:nvSpPr>
          <p:cNvPr id="8" name="Text 6"/>
          <p:cNvSpPr/>
          <p:nvPr/>
        </p:nvSpPr>
        <p:spPr>
          <a:xfrm>
            <a:off x="822960" y="2697480"/>
            <a:ext cx="4754880" cy="777240"/>
          </a:xfrm>
          <a:prstGeom prst="rect">
            <a:avLst/>
          </a:prstGeom>
          <a:noFill/>
          <a:ln/>
        </p:spPr>
        <p:txBody>
          <a:bodyPr wrap="square" rtlCol="0" anchor="ctr"/>
          <a:lstStyle/>
          <a:p>
            <a:pPr indent="0" marL="0">
              <a:lnSpc>
                <a:spcPts val="1700"/>
              </a:lnSpc>
              <a:buNone/>
            </a:pPr>
            <a:r>
              <a:rPr lang="en-US" sz="1300" dirty="0">
                <a:solidFill>
                  <a:srgbClr val="3A4048"/>
                </a:solidFill>
                <a:latin typeface="Calibri" pitchFamily="34" charset="0"/>
                <a:ea typeface="Calibri" pitchFamily="34" charset="-122"/>
                <a:cs typeface="Calibri" pitchFamily="34" charset="-120"/>
              </a:rPr>
              <a:t>Price the American 90-put on the lattice and verify 1.826 and the exercise boundary.</a:t>
            </a:r>
            <a:endParaRPr lang="en-US" sz="1300" dirty="0"/>
          </a:p>
        </p:txBody>
      </p:sp>
      <p:sp>
        <p:nvSpPr>
          <p:cNvPr id="9" name="Shape 7"/>
          <p:cNvSpPr/>
          <p:nvPr/>
        </p:nvSpPr>
        <p:spPr>
          <a:xfrm>
            <a:off x="6126480" y="1645920"/>
            <a:ext cx="5303520" cy="1920240"/>
          </a:xfrm>
          <a:prstGeom prst="roundRect">
            <a:avLst>
              <a:gd name="adj" fmla="val 285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10" name="Shape 8"/>
          <p:cNvSpPr/>
          <p:nvPr/>
        </p:nvSpPr>
        <p:spPr>
          <a:xfrm>
            <a:off x="6400800" y="1920240"/>
            <a:ext cx="640080" cy="640080"/>
          </a:xfrm>
          <a:prstGeom prst="ellipse">
            <a:avLst/>
          </a:prstGeom>
          <a:solidFill>
            <a:srgbClr val="0F1E3D"/>
          </a:solidFill>
          <a:ln/>
        </p:spPr>
      </p:sp>
      <p:sp>
        <p:nvSpPr>
          <p:cNvPr id="11" name="Text 9"/>
          <p:cNvSpPr/>
          <p:nvPr/>
        </p:nvSpPr>
        <p:spPr>
          <a:xfrm>
            <a:off x="6400800" y="1920240"/>
            <a:ext cx="640080" cy="640080"/>
          </a:xfrm>
          <a:prstGeom prst="rect">
            <a:avLst/>
          </a:prstGeom>
          <a:noFill/>
          <a:ln/>
        </p:spPr>
        <p:txBody>
          <a:bodyPr wrap="square" rtlCol="0" anchor="ctr"/>
          <a:lstStyle/>
          <a:p>
            <a:pPr algn="ctr" indent="0" marL="0">
              <a:buNone/>
            </a:pPr>
            <a:r>
              <a:rPr lang="en-US" sz="1700" b="1" dirty="0">
                <a:solidFill>
                  <a:srgbClr val="B4884A"/>
                </a:solidFill>
                <a:latin typeface="Cambria" pitchFamily="34" charset="0"/>
                <a:ea typeface="Cambria" pitchFamily="34" charset="-122"/>
                <a:cs typeface="Cambria" pitchFamily="34" charset="-120"/>
              </a:rPr>
              <a:t>E2</a:t>
            </a:r>
            <a:endParaRPr lang="en-US" sz="1700" dirty="0"/>
          </a:p>
        </p:txBody>
      </p:sp>
      <p:sp>
        <p:nvSpPr>
          <p:cNvPr id="12" name="Text 10"/>
          <p:cNvSpPr/>
          <p:nvPr/>
        </p:nvSpPr>
        <p:spPr>
          <a:xfrm>
            <a:off x="7223760" y="1920240"/>
            <a:ext cx="4023360" cy="640080"/>
          </a:xfrm>
          <a:prstGeom prst="rect">
            <a:avLst/>
          </a:prstGeom>
          <a:noFill/>
          <a:ln/>
        </p:spPr>
        <p:txBody>
          <a:bodyPr wrap="square" rtlCol="0" anchor="ctr"/>
          <a:lstStyle/>
          <a:p>
            <a:pPr indent="0" marL="0">
              <a:buNone/>
            </a:pPr>
            <a:r>
              <a:rPr lang="en-US" sz="1600" b="1" dirty="0">
                <a:solidFill>
                  <a:srgbClr val="0F1E3D"/>
                </a:solidFill>
                <a:latin typeface="Cambria" pitchFamily="34" charset="0"/>
                <a:ea typeface="Cambria" pitchFamily="34" charset="-122"/>
                <a:cs typeface="Cambria" pitchFamily="34" charset="-120"/>
              </a:rPr>
              <a:t>Dividends and the call</a:t>
            </a:r>
            <a:endParaRPr lang="en-US" sz="1600" dirty="0"/>
          </a:p>
        </p:txBody>
      </p:sp>
      <p:sp>
        <p:nvSpPr>
          <p:cNvPr id="13" name="Text 11"/>
          <p:cNvSpPr/>
          <p:nvPr/>
        </p:nvSpPr>
        <p:spPr>
          <a:xfrm>
            <a:off x="6400800" y="2697480"/>
            <a:ext cx="4754880" cy="777240"/>
          </a:xfrm>
          <a:prstGeom prst="rect">
            <a:avLst/>
          </a:prstGeom>
          <a:noFill/>
          <a:ln/>
        </p:spPr>
        <p:txBody>
          <a:bodyPr wrap="square" rtlCol="0" anchor="ctr"/>
          <a:lstStyle/>
          <a:p>
            <a:pPr indent="0" marL="0">
              <a:lnSpc>
                <a:spcPts val="1700"/>
              </a:lnSpc>
              <a:buNone/>
            </a:pPr>
            <a:r>
              <a:rPr lang="en-US" sz="1300" dirty="0">
                <a:solidFill>
                  <a:srgbClr val="3A4048"/>
                </a:solidFill>
                <a:latin typeface="Calibri" pitchFamily="34" charset="0"/>
                <a:ea typeface="Calibri" pitchFamily="34" charset="-122"/>
                <a:cs typeface="Calibri" pitchFamily="34" charset="-120"/>
              </a:rPr>
              <a:t>Set the dividend to 0 then 3%; record when the call's early-exercise region appears.</a:t>
            </a:r>
            <a:endParaRPr lang="en-US" sz="1300" dirty="0"/>
          </a:p>
        </p:txBody>
      </p:sp>
      <p:sp>
        <p:nvSpPr>
          <p:cNvPr id="14" name="Shape 12"/>
          <p:cNvSpPr/>
          <p:nvPr/>
        </p:nvSpPr>
        <p:spPr>
          <a:xfrm>
            <a:off x="548640" y="3840480"/>
            <a:ext cx="5303520" cy="1920240"/>
          </a:xfrm>
          <a:prstGeom prst="roundRect">
            <a:avLst>
              <a:gd name="adj" fmla="val 285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15" name="Shape 13"/>
          <p:cNvSpPr/>
          <p:nvPr/>
        </p:nvSpPr>
        <p:spPr>
          <a:xfrm>
            <a:off x="822960" y="4114800"/>
            <a:ext cx="640080" cy="640080"/>
          </a:xfrm>
          <a:prstGeom prst="ellipse">
            <a:avLst/>
          </a:prstGeom>
          <a:solidFill>
            <a:srgbClr val="0F1E3D"/>
          </a:solidFill>
          <a:ln/>
        </p:spPr>
      </p:sp>
      <p:sp>
        <p:nvSpPr>
          <p:cNvPr id="16" name="Text 14"/>
          <p:cNvSpPr/>
          <p:nvPr/>
        </p:nvSpPr>
        <p:spPr>
          <a:xfrm>
            <a:off x="822960" y="4114800"/>
            <a:ext cx="640080" cy="640080"/>
          </a:xfrm>
          <a:prstGeom prst="rect">
            <a:avLst/>
          </a:prstGeom>
          <a:noFill/>
          <a:ln/>
        </p:spPr>
        <p:txBody>
          <a:bodyPr wrap="square" rtlCol="0" anchor="ctr"/>
          <a:lstStyle/>
          <a:p>
            <a:pPr algn="ctr" indent="0" marL="0">
              <a:buNone/>
            </a:pPr>
            <a:r>
              <a:rPr lang="en-US" sz="1700" b="1" dirty="0">
                <a:solidFill>
                  <a:srgbClr val="B4884A"/>
                </a:solidFill>
                <a:latin typeface="Cambria" pitchFamily="34" charset="0"/>
                <a:ea typeface="Cambria" pitchFamily="34" charset="-122"/>
                <a:cs typeface="Cambria" pitchFamily="34" charset="-120"/>
              </a:rPr>
              <a:t>E3</a:t>
            </a:r>
            <a:endParaRPr lang="en-US" sz="1700" dirty="0"/>
          </a:p>
        </p:txBody>
      </p:sp>
      <p:sp>
        <p:nvSpPr>
          <p:cNvPr id="17" name="Text 15"/>
          <p:cNvSpPr/>
          <p:nvPr/>
        </p:nvSpPr>
        <p:spPr>
          <a:xfrm>
            <a:off x="1645920" y="4114800"/>
            <a:ext cx="4023360" cy="640080"/>
          </a:xfrm>
          <a:prstGeom prst="rect">
            <a:avLst/>
          </a:prstGeom>
          <a:noFill/>
          <a:ln/>
        </p:spPr>
        <p:txBody>
          <a:bodyPr wrap="square" rtlCol="0" anchor="ctr"/>
          <a:lstStyle/>
          <a:p>
            <a:pPr indent="0" marL="0">
              <a:buNone/>
            </a:pPr>
            <a:r>
              <a:rPr lang="en-US" sz="1600" b="1" dirty="0">
                <a:solidFill>
                  <a:srgbClr val="0F1E3D"/>
                </a:solidFill>
                <a:latin typeface="Cambria" pitchFamily="34" charset="0"/>
                <a:ea typeface="Cambria" pitchFamily="34" charset="-122"/>
                <a:cs typeface="Cambria" pitchFamily="34" charset="-120"/>
              </a:rPr>
              <a:t>Smooth pasting</a:t>
            </a:r>
            <a:endParaRPr lang="en-US" sz="1600" dirty="0"/>
          </a:p>
        </p:txBody>
      </p:sp>
      <p:sp>
        <p:nvSpPr>
          <p:cNvPr id="18" name="Text 16"/>
          <p:cNvSpPr/>
          <p:nvPr/>
        </p:nvSpPr>
        <p:spPr>
          <a:xfrm>
            <a:off x="822960" y="4892040"/>
            <a:ext cx="4754880" cy="777240"/>
          </a:xfrm>
          <a:prstGeom prst="rect">
            <a:avLst/>
          </a:prstGeom>
          <a:noFill/>
          <a:ln/>
        </p:spPr>
        <p:txBody>
          <a:bodyPr wrap="square" rtlCol="0" anchor="ctr"/>
          <a:lstStyle/>
          <a:p>
            <a:pPr indent="0" marL="0">
              <a:lnSpc>
                <a:spcPts val="1700"/>
              </a:lnSpc>
              <a:buNone/>
            </a:pPr>
            <a:r>
              <a:rPr lang="en-US" sz="1300" dirty="0">
                <a:solidFill>
                  <a:srgbClr val="3A4048"/>
                </a:solidFill>
                <a:latin typeface="Calibri" pitchFamily="34" charset="0"/>
                <a:ea typeface="Calibri" pitchFamily="34" charset="-122"/>
                <a:cs typeface="Calibri" pitchFamily="34" charset="-120"/>
              </a:rPr>
              <a:t>Report the attained values at boundaries 60, 66, and 75, confirming the maximum at 66.0.</a:t>
            </a:r>
            <a:endParaRPr lang="en-US" sz="1300" dirty="0"/>
          </a:p>
        </p:txBody>
      </p:sp>
      <p:sp>
        <p:nvSpPr>
          <p:cNvPr id="19" name="Shape 17"/>
          <p:cNvSpPr/>
          <p:nvPr/>
        </p:nvSpPr>
        <p:spPr>
          <a:xfrm>
            <a:off x="6126480" y="3840480"/>
            <a:ext cx="5303520" cy="1920240"/>
          </a:xfrm>
          <a:prstGeom prst="roundRect">
            <a:avLst>
              <a:gd name="adj" fmla="val 2857"/>
            </a:avLst>
          </a:prstGeom>
          <a:solidFill>
            <a:srgbClr val="FDFCF9"/>
          </a:solidFill>
          <a:ln w="12700">
            <a:solidFill>
              <a:srgbClr val="DCD6C8"/>
            </a:solidFill>
            <a:prstDash val="solid"/>
          </a:ln>
          <a:effectLst>
            <a:outerShdw sx="100000" sy="100000" kx="0" ky="0" algn="bl" rotWithShape="0" blurRad="63500" dist="25400" dir="5400000">
              <a:srgbClr val="000000">
                <a:alpha val="8000"/>
              </a:srgbClr>
            </a:outerShdw>
          </a:effectLst>
        </p:spPr>
      </p:sp>
      <p:sp>
        <p:nvSpPr>
          <p:cNvPr id="20" name="Shape 18"/>
          <p:cNvSpPr/>
          <p:nvPr/>
        </p:nvSpPr>
        <p:spPr>
          <a:xfrm>
            <a:off x="6400800" y="4114800"/>
            <a:ext cx="640080" cy="640080"/>
          </a:xfrm>
          <a:prstGeom prst="ellipse">
            <a:avLst/>
          </a:prstGeom>
          <a:solidFill>
            <a:srgbClr val="0F1E3D"/>
          </a:solidFill>
          <a:ln/>
        </p:spPr>
      </p:sp>
      <p:sp>
        <p:nvSpPr>
          <p:cNvPr id="21" name="Text 19"/>
          <p:cNvSpPr/>
          <p:nvPr/>
        </p:nvSpPr>
        <p:spPr>
          <a:xfrm>
            <a:off x="6400800" y="4114800"/>
            <a:ext cx="640080" cy="640080"/>
          </a:xfrm>
          <a:prstGeom prst="rect">
            <a:avLst/>
          </a:prstGeom>
          <a:noFill/>
          <a:ln/>
        </p:spPr>
        <p:txBody>
          <a:bodyPr wrap="square" rtlCol="0" anchor="ctr"/>
          <a:lstStyle/>
          <a:p>
            <a:pPr algn="ctr" indent="0" marL="0">
              <a:buNone/>
            </a:pPr>
            <a:r>
              <a:rPr lang="en-US" sz="1700" b="1" dirty="0">
                <a:solidFill>
                  <a:srgbClr val="B4884A"/>
                </a:solidFill>
                <a:latin typeface="Cambria" pitchFamily="34" charset="0"/>
                <a:ea typeface="Cambria" pitchFamily="34" charset="-122"/>
                <a:cs typeface="Cambria" pitchFamily="34" charset="-120"/>
              </a:rPr>
              <a:t>E4</a:t>
            </a:r>
            <a:endParaRPr lang="en-US" sz="1700" dirty="0"/>
          </a:p>
        </p:txBody>
      </p:sp>
      <p:sp>
        <p:nvSpPr>
          <p:cNvPr id="22" name="Text 20"/>
          <p:cNvSpPr/>
          <p:nvPr/>
        </p:nvSpPr>
        <p:spPr>
          <a:xfrm>
            <a:off x="7223760" y="4114800"/>
            <a:ext cx="4023360" cy="640080"/>
          </a:xfrm>
          <a:prstGeom prst="rect">
            <a:avLst/>
          </a:prstGeom>
          <a:noFill/>
          <a:ln/>
        </p:spPr>
        <p:txBody>
          <a:bodyPr wrap="square" rtlCol="0" anchor="ctr"/>
          <a:lstStyle/>
          <a:p>
            <a:pPr indent="0" marL="0">
              <a:buNone/>
            </a:pPr>
            <a:r>
              <a:rPr lang="en-US" sz="1600" b="1" dirty="0">
                <a:solidFill>
                  <a:srgbClr val="0F1E3D"/>
                </a:solidFill>
                <a:latin typeface="Cambria" pitchFamily="34" charset="0"/>
                <a:ea typeface="Cambria" pitchFamily="34" charset="-122"/>
                <a:cs typeface="Cambria" pitchFamily="34" charset="-120"/>
              </a:rPr>
              <a:t>The platform</a:t>
            </a:r>
            <a:endParaRPr lang="en-US" sz="1600" dirty="0"/>
          </a:p>
        </p:txBody>
      </p:sp>
      <p:sp>
        <p:nvSpPr>
          <p:cNvPr id="23" name="Text 21"/>
          <p:cNvSpPr/>
          <p:nvPr/>
        </p:nvSpPr>
        <p:spPr>
          <a:xfrm>
            <a:off x="6400800" y="4892040"/>
            <a:ext cx="4754880" cy="777240"/>
          </a:xfrm>
          <a:prstGeom prst="rect">
            <a:avLst/>
          </a:prstGeom>
          <a:noFill/>
          <a:ln/>
        </p:spPr>
        <p:txBody>
          <a:bodyPr wrap="square" rtlCol="0" anchor="ctr"/>
          <a:lstStyle/>
          <a:p>
            <a:pPr indent="0" marL="0">
              <a:lnSpc>
                <a:spcPts val="1700"/>
              </a:lnSpc>
              <a:buNone/>
            </a:pPr>
            <a:r>
              <a:rPr lang="en-US" sz="1300" dirty="0">
                <a:solidFill>
                  <a:srgbClr val="3A4048"/>
                </a:solidFill>
                <a:latin typeface="Calibri" pitchFamily="34" charset="0"/>
                <a:ea typeface="Calibri" pitchFamily="34" charset="-122"/>
                <a:cs typeface="Calibri" pitchFamily="34" charset="-120"/>
              </a:rPr>
              <a:t>Reproduce the hurdle multiple and option value; find the point at which committing today becomes optimal.</a:t>
            </a:r>
            <a:endParaRPr lang="en-US" sz="1300" dirty="0"/>
          </a:p>
        </p:txBody>
      </p:sp>
      <p:sp>
        <p:nvSpPr>
          <p:cNvPr id="24" name="Text 22"/>
          <p:cNvSpPr/>
          <p:nvPr/>
        </p:nvSpPr>
        <p:spPr>
          <a:xfrm>
            <a:off x="548640" y="6263640"/>
            <a:ext cx="10972800" cy="320040"/>
          </a:xfrm>
          <a:prstGeom prst="rect">
            <a:avLst/>
          </a:prstGeom>
          <a:noFill/>
          <a:ln/>
        </p:spPr>
        <p:txBody>
          <a:bodyPr wrap="square" rtlCol="0" anchor="ctr"/>
          <a:lstStyle/>
          <a:p>
            <a:pPr indent="0" marL="0">
              <a:buNone/>
            </a:pPr>
            <a:r>
              <a:rPr lang="en-US" sz="1150" dirty="0">
                <a:solidFill>
                  <a:srgbClr val="8F6A34"/>
                </a:solidFill>
                <a:latin typeface="Courier New" pitchFamily="34" charset="0"/>
                <a:ea typeface="Courier New" pitchFamily="34" charset="-122"/>
                <a:cs typeface="Courier New" pitchFamily="34" charset="-120"/>
              </a:rPr>
              <a:t>Seeds 20261101–20261104 · same numbers in the notebook, the workbook, and the webapp.</a:t>
            </a:r>
            <a:endParaRPr lang="en-US" sz="1150" dirty="0"/>
          </a:p>
        </p:txBody>
      </p:sp>
      <p:sp>
        <p:nvSpPr>
          <p:cNvPr id="25" name="Text 23"/>
          <p:cNvSpPr/>
          <p:nvPr/>
        </p:nvSpPr>
        <p:spPr>
          <a:xfrm>
            <a:off x="11430000" y="6400800"/>
            <a:ext cx="457200" cy="274320"/>
          </a:xfrm>
          <a:prstGeom prst="rect">
            <a:avLst/>
          </a:prstGeom>
          <a:noFill/>
          <a:ln/>
        </p:spPr>
        <p:txBody>
          <a:bodyPr wrap="square" rtlCol="0" anchor="ctr"/>
          <a:lstStyle/>
          <a:p>
            <a:pPr algn="r" indent="0" marL="0">
              <a:buNone/>
            </a:pPr>
            <a:r>
              <a:rPr lang="en-US" sz="1000" dirty="0">
                <a:solidFill>
                  <a:srgbClr val="5A6B82"/>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E3D"/>
        </a:solidFill>
      </p:bgPr>
    </p:bg>
    <p:spTree>
      <p:nvGrpSpPr>
        <p:cNvPr id="1" name=""/>
        <p:cNvGrpSpPr/>
        <p:nvPr/>
      </p:nvGrpSpPr>
      <p:grpSpPr>
        <a:xfrm>
          <a:off x="0" y="0"/>
          <a:ext cx="0" cy="0"/>
          <a:chOff x="0" y="0"/>
          <a:chExt cx="0" cy="0"/>
        </a:xfrm>
      </p:grpSpPr>
      <p:sp>
        <p:nvSpPr>
          <p:cNvPr id="2" name="Text 0"/>
          <p:cNvSpPr/>
          <p:nvPr/>
        </p:nvSpPr>
        <p:spPr>
          <a:xfrm>
            <a:off x="731520" y="640080"/>
            <a:ext cx="10058400" cy="365760"/>
          </a:xfrm>
          <a:prstGeom prst="rect">
            <a:avLst/>
          </a:prstGeom>
          <a:noFill/>
          <a:ln/>
        </p:spPr>
        <p:txBody>
          <a:bodyPr wrap="square" rtlCol="0" anchor="ctr"/>
          <a:lstStyle/>
          <a:p>
            <a:pPr indent="0" marL="0">
              <a:buNone/>
            </a:pPr>
            <a:r>
              <a:rPr lang="en-US" sz="1400" b="1" spc="300" kern="0" dirty="0">
                <a:solidFill>
                  <a:srgbClr val="B4884A"/>
                </a:solidFill>
                <a:latin typeface="Calibri" pitchFamily="34" charset="0"/>
                <a:ea typeface="Calibri" pitchFamily="34" charset="-122"/>
                <a:cs typeface="Calibri" pitchFamily="34" charset="-120"/>
              </a:rPr>
              <a:t>VALIDATION — EVERY REPORT MUST PASS</a:t>
            </a:r>
            <a:endParaRPr lang="en-US" sz="1400" dirty="0"/>
          </a:p>
        </p:txBody>
      </p:sp>
      <p:sp>
        <p:nvSpPr>
          <p:cNvPr id="3" name="Shape 1"/>
          <p:cNvSpPr/>
          <p:nvPr/>
        </p:nvSpPr>
        <p:spPr>
          <a:xfrm>
            <a:off x="731520" y="1399032"/>
            <a:ext cx="292608" cy="292608"/>
          </a:xfrm>
          <a:prstGeom prst="ellipse">
            <a:avLst/>
          </a:prstGeom>
          <a:solidFill>
            <a:srgbClr val="B4884A"/>
          </a:solidFill>
          <a:ln/>
        </p:spPr>
      </p:sp>
      <p:sp>
        <p:nvSpPr>
          <p:cNvPr id="4" name="Text 2"/>
          <p:cNvSpPr/>
          <p:nvPr/>
        </p:nvSpPr>
        <p:spPr>
          <a:xfrm>
            <a:off x="731520" y="1399032"/>
            <a:ext cx="292608" cy="292608"/>
          </a:xfrm>
          <a:prstGeom prst="rect">
            <a:avLst/>
          </a:prstGeom>
          <a:noFill/>
          <a:ln/>
        </p:spPr>
        <p:txBody>
          <a:bodyPr wrap="square" rtlCol="0" anchor="ctr"/>
          <a:lstStyle/>
          <a:p>
            <a:pPr algn="ctr" indent="0" marL="0">
              <a:buNone/>
            </a:pPr>
            <a:r>
              <a:rPr lang="en-US" sz="1400" b="1" dirty="0">
                <a:solidFill>
                  <a:srgbClr val="0F1E3D"/>
                </a:solidFill>
                <a:latin typeface="Calibri" pitchFamily="34" charset="0"/>
                <a:ea typeface="Calibri" pitchFamily="34" charset="-122"/>
                <a:cs typeface="Calibri" pitchFamily="34" charset="-120"/>
              </a:rPr>
              <a:t>✓</a:t>
            </a:r>
            <a:endParaRPr lang="en-US" sz="1400" dirty="0"/>
          </a:p>
        </p:txBody>
      </p:sp>
      <p:sp>
        <p:nvSpPr>
          <p:cNvPr id="5" name="Text 3"/>
          <p:cNvSpPr/>
          <p:nvPr/>
        </p:nvSpPr>
        <p:spPr>
          <a:xfrm>
            <a:off x="1188720" y="1371600"/>
            <a:ext cx="4846320" cy="365760"/>
          </a:xfrm>
          <a:prstGeom prst="rect">
            <a:avLst/>
          </a:prstGeom>
          <a:noFill/>
          <a:ln/>
        </p:spPr>
        <p:txBody>
          <a:bodyPr wrap="square" rtlCol="0" anchor="ctr"/>
          <a:lstStyle/>
          <a:p>
            <a:pPr indent="0" marL="0">
              <a:buNone/>
            </a:pPr>
            <a:r>
              <a:rPr lang="en-US" sz="1400" dirty="0">
                <a:solidFill>
                  <a:srgbClr val="EDE7D8"/>
                </a:solidFill>
                <a:latin typeface="Courier New" pitchFamily="34" charset="0"/>
                <a:ea typeface="Courier New" pitchFamily="34" charset="-122"/>
                <a:cs typeface="Courier New" pitchFamily="34" charset="-120"/>
              </a:rPr>
              <a:t>V1  American 90-put = 1.826</a:t>
            </a:r>
            <a:endParaRPr lang="en-US" sz="1400" dirty="0"/>
          </a:p>
        </p:txBody>
      </p:sp>
      <p:sp>
        <p:nvSpPr>
          <p:cNvPr id="6" name="Shape 4"/>
          <p:cNvSpPr/>
          <p:nvPr/>
        </p:nvSpPr>
        <p:spPr>
          <a:xfrm>
            <a:off x="6217920" y="1399032"/>
            <a:ext cx="292608" cy="292608"/>
          </a:xfrm>
          <a:prstGeom prst="ellipse">
            <a:avLst/>
          </a:prstGeom>
          <a:solidFill>
            <a:srgbClr val="B4884A"/>
          </a:solidFill>
          <a:ln/>
        </p:spPr>
      </p:sp>
      <p:sp>
        <p:nvSpPr>
          <p:cNvPr id="7" name="Text 5"/>
          <p:cNvSpPr/>
          <p:nvPr/>
        </p:nvSpPr>
        <p:spPr>
          <a:xfrm>
            <a:off x="6217920" y="1399032"/>
            <a:ext cx="292608" cy="292608"/>
          </a:xfrm>
          <a:prstGeom prst="rect">
            <a:avLst/>
          </a:prstGeom>
          <a:noFill/>
          <a:ln/>
        </p:spPr>
        <p:txBody>
          <a:bodyPr wrap="square" rtlCol="0" anchor="ctr"/>
          <a:lstStyle/>
          <a:p>
            <a:pPr algn="ctr" indent="0" marL="0">
              <a:buNone/>
            </a:pPr>
            <a:r>
              <a:rPr lang="en-US" sz="1400" b="1" dirty="0">
                <a:solidFill>
                  <a:srgbClr val="0F1E3D"/>
                </a:solidFill>
                <a:latin typeface="Calibri" pitchFamily="34" charset="0"/>
                <a:ea typeface="Calibri" pitchFamily="34" charset="-122"/>
                <a:cs typeface="Calibri" pitchFamily="34" charset="-120"/>
              </a:rPr>
              <a:t>✓</a:t>
            </a:r>
            <a:endParaRPr lang="en-US" sz="1400" dirty="0"/>
          </a:p>
        </p:txBody>
      </p:sp>
      <p:sp>
        <p:nvSpPr>
          <p:cNvPr id="8" name="Text 6"/>
          <p:cNvSpPr/>
          <p:nvPr/>
        </p:nvSpPr>
        <p:spPr>
          <a:xfrm>
            <a:off x="6675120" y="1371600"/>
            <a:ext cx="4846320" cy="365760"/>
          </a:xfrm>
          <a:prstGeom prst="rect">
            <a:avLst/>
          </a:prstGeom>
          <a:noFill/>
          <a:ln/>
        </p:spPr>
        <p:txBody>
          <a:bodyPr wrap="square" rtlCol="0" anchor="ctr"/>
          <a:lstStyle/>
          <a:p>
            <a:pPr indent="0" marL="0">
              <a:buNone/>
            </a:pPr>
            <a:r>
              <a:rPr lang="en-US" sz="1400" dirty="0">
                <a:solidFill>
                  <a:srgbClr val="EDE7D8"/>
                </a:solidFill>
                <a:latin typeface="Courier New" pitchFamily="34" charset="0"/>
                <a:ea typeface="Courier New" pitchFamily="34" charset="-122"/>
                <a:cs typeface="Courier New" pitchFamily="34" charset="-120"/>
              </a:rPr>
              <a:t>V2  early-exercise premium &gt; 0</a:t>
            </a:r>
            <a:endParaRPr lang="en-US" sz="1400" dirty="0"/>
          </a:p>
        </p:txBody>
      </p:sp>
      <p:sp>
        <p:nvSpPr>
          <p:cNvPr id="9" name="Shape 7"/>
          <p:cNvSpPr/>
          <p:nvPr/>
        </p:nvSpPr>
        <p:spPr>
          <a:xfrm>
            <a:off x="731520" y="2148840"/>
            <a:ext cx="292608" cy="292608"/>
          </a:xfrm>
          <a:prstGeom prst="ellipse">
            <a:avLst/>
          </a:prstGeom>
          <a:solidFill>
            <a:srgbClr val="B4884A"/>
          </a:solidFill>
          <a:ln/>
        </p:spPr>
      </p:sp>
      <p:sp>
        <p:nvSpPr>
          <p:cNvPr id="10" name="Text 8"/>
          <p:cNvSpPr/>
          <p:nvPr/>
        </p:nvSpPr>
        <p:spPr>
          <a:xfrm>
            <a:off x="731520" y="2148840"/>
            <a:ext cx="292608" cy="292608"/>
          </a:xfrm>
          <a:prstGeom prst="rect">
            <a:avLst/>
          </a:prstGeom>
          <a:noFill/>
          <a:ln/>
        </p:spPr>
        <p:txBody>
          <a:bodyPr wrap="square" rtlCol="0" anchor="ctr"/>
          <a:lstStyle/>
          <a:p>
            <a:pPr algn="ctr" indent="0" marL="0">
              <a:buNone/>
            </a:pPr>
            <a:r>
              <a:rPr lang="en-US" sz="1400" b="1" dirty="0">
                <a:solidFill>
                  <a:srgbClr val="0F1E3D"/>
                </a:solidFill>
                <a:latin typeface="Calibri" pitchFamily="34" charset="0"/>
                <a:ea typeface="Calibri" pitchFamily="34" charset="-122"/>
                <a:cs typeface="Calibri" pitchFamily="34" charset="-120"/>
              </a:rPr>
              <a:t>✓</a:t>
            </a:r>
            <a:endParaRPr lang="en-US" sz="1400" dirty="0"/>
          </a:p>
        </p:txBody>
      </p:sp>
      <p:sp>
        <p:nvSpPr>
          <p:cNvPr id="11" name="Text 9"/>
          <p:cNvSpPr/>
          <p:nvPr/>
        </p:nvSpPr>
        <p:spPr>
          <a:xfrm>
            <a:off x="1188720" y="2121408"/>
            <a:ext cx="4846320" cy="365760"/>
          </a:xfrm>
          <a:prstGeom prst="rect">
            <a:avLst/>
          </a:prstGeom>
          <a:noFill/>
          <a:ln/>
        </p:spPr>
        <p:txBody>
          <a:bodyPr wrap="square" rtlCol="0" anchor="ctr"/>
          <a:lstStyle/>
          <a:p>
            <a:pPr indent="0" marL="0">
              <a:buNone/>
            </a:pPr>
            <a:r>
              <a:rPr lang="en-US" sz="1400" dirty="0">
                <a:solidFill>
                  <a:srgbClr val="EDE7D8"/>
                </a:solidFill>
                <a:latin typeface="Courier New" pitchFamily="34" charset="0"/>
                <a:ea typeface="Courier New" pitchFamily="34" charset="-122"/>
                <a:cs typeface="Courier New" pitchFamily="34" charset="-120"/>
              </a:rPr>
              <a:t>V3  perpetual boundary = 66.0</a:t>
            </a:r>
            <a:endParaRPr lang="en-US" sz="1400" dirty="0"/>
          </a:p>
        </p:txBody>
      </p:sp>
      <p:sp>
        <p:nvSpPr>
          <p:cNvPr id="12" name="Shape 10"/>
          <p:cNvSpPr/>
          <p:nvPr/>
        </p:nvSpPr>
        <p:spPr>
          <a:xfrm>
            <a:off x="6217920" y="2148840"/>
            <a:ext cx="292608" cy="292608"/>
          </a:xfrm>
          <a:prstGeom prst="ellipse">
            <a:avLst/>
          </a:prstGeom>
          <a:solidFill>
            <a:srgbClr val="B4884A"/>
          </a:solidFill>
          <a:ln/>
        </p:spPr>
      </p:sp>
      <p:sp>
        <p:nvSpPr>
          <p:cNvPr id="13" name="Text 11"/>
          <p:cNvSpPr/>
          <p:nvPr/>
        </p:nvSpPr>
        <p:spPr>
          <a:xfrm>
            <a:off x="6217920" y="2148840"/>
            <a:ext cx="292608" cy="292608"/>
          </a:xfrm>
          <a:prstGeom prst="rect">
            <a:avLst/>
          </a:prstGeom>
          <a:noFill/>
          <a:ln/>
        </p:spPr>
        <p:txBody>
          <a:bodyPr wrap="square" rtlCol="0" anchor="ctr"/>
          <a:lstStyle/>
          <a:p>
            <a:pPr algn="ctr" indent="0" marL="0">
              <a:buNone/>
            </a:pPr>
            <a:r>
              <a:rPr lang="en-US" sz="1400" b="1" dirty="0">
                <a:solidFill>
                  <a:srgbClr val="0F1E3D"/>
                </a:solidFill>
                <a:latin typeface="Calibri" pitchFamily="34" charset="0"/>
                <a:ea typeface="Calibri" pitchFamily="34" charset="-122"/>
                <a:cs typeface="Calibri" pitchFamily="34" charset="-120"/>
              </a:rPr>
              <a:t>✓</a:t>
            </a:r>
            <a:endParaRPr lang="en-US" sz="1400" dirty="0"/>
          </a:p>
        </p:txBody>
      </p:sp>
      <p:sp>
        <p:nvSpPr>
          <p:cNvPr id="14" name="Text 12"/>
          <p:cNvSpPr/>
          <p:nvPr/>
        </p:nvSpPr>
        <p:spPr>
          <a:xfrm>
            <a:off x="6675120" y="2121408"/>
            <a:ext cx="4846320" cy="365760"/>
          </a:xfrm>
          <a:prstGeom prst="rect">
            <a:avLst/>
          </a:prstGeom>
          <a:noFill/>
          <a:ln/>
        </p:spPr>
        <p:txBody>
          <a:bodyPr wrap="square" rtlCol="0" anchor="ctr"/>
          <a:lstStyle/>
          <a:p>
            <a:pPr indent="0" marL="0">
              <a:buNone/>
            </a:pPr>
            <a:r>
              <a:rPr lang="en-US" sz="1400" dirty="0">
                <a:solidFill>
                  <a:srgbClr val="EDE7D8"/>
                </a:solidFill>
                <a:latin typeface="Courier New" pitchFamily="34" charset="0"/>
                <a:ea typeface="Courier New" pitchFamily="34" charset="-122"/>
                <a:cs typeface="Courier New" pitchFamily="34" charset="-120"/>
              </a:rPr>
              <a:t>V4  call region grows with dividends</a:t>
            </a:r>
            <a:endParaRPr lang="en-US" sz="1400" dirty="0"/>
          </a:p>
        </p:txBody>
      </p:sp>
      <p:sp>
        <p:nvSpPr>
          <p:cNvPr id="15" name="Text 13"/>
          <p:cNvSpPr/>
          <p:nvPr/>
        </p:nvSpPr>
        <p:spPr>
          <a:xfrm>
            <a:off x="731520" y="3236976"/>
            <a:ext cx="10058400" cy="365760"/>
          </a:xfrm>
          <a:prstGeom prst="rect">
            <a:avLst/>
          </a:prstGeom>
          <a:noFill/>
          <a:ln/>
        </p:spPr>
        <p:txBody>
          <a:bodyPr wrap="square" rtlCol="0" anchor="ctr"/>
          <a:lstStyle/>
          <a:p>
            <a:pPr indent="0" marL="0">
              <a:buNone/>
            </a:pPr>
            <a:r>
              <a:rPr lang="en-US" sz="2000" b="1" dirty="0">
                <a:solidFill>
                  <a:srgbClr val="B4884A"/>
                </a:solidFill>
                <a:latin typeface="Cambria" pitchFamily="34" charset="0"/>
                <a:ea typeface="Cambria" pitchFamily="34" charset="-122"/>
                <a:cs typeface="Cambria" pitchFamily="34" charset="-120"/>
              </a:rPr>
              <a:t>The takeaway</a:t>
            </a:r>
            <a:endParaRPr lang="en-US" sz="2000" dirty="0"/>
          </a:p>
        </p:txBody>
      </p:sp>
      <p:sp>
        <p:nvSpPr>
          <p:cNvPr id="16" name="Text 14"/>
          <p:cNvSpPr/>
          <p:nvPr/>
        </p:nvSpPr>
        <p:spPr>
          <a:xfrm>
            <a:off x="731520" y="3694176"/>
            <a:ext cx="10607040" cy="1097280"/>
          </a:xfrm>
          <a:prstGeom prst="rect">
            <a:avLst/>
          </a:prstGeom>
          <a:noFill/>
          <a:ln/>
        </p:spPr>
        <p:txBody>
          <a:bodyPr wrap="square" rtlCol="0" anchor="ctr"/>
          <a:lstStyle/>
          <a:p>
            <a:pPr indent="0" marL="0">
              <a:lnSpc>
                <a:spcPts val="2300"/>
              </a:lnSpc>
              <a:buNone/>
            </a:pPr>
            <a:r>
              <a:rPr lang="en-US" sz="1550" dirty="0">
                <a:solidFill>
                  <a:srgbClr val="CFC7B4"/>
                </a:solidFill>
                <a:latin typeface="Calibri" pitchFamily="34" charset="0"/>
                <a:ea typeface="Calibri" pitchFamily="34" charset="-122"/>
                <a:cs typeface="Calibri" pitchFamily="34" charset="-120"/>
              </a:rPr>
              <a:t>Waiting has value when the future can be learned and the commitment is irreversible. The Snell envelope prices that option exactly, and the hurdle it produces is why good projects with positive NPV are still, correctly, deferred.</a:t>
            </a:r>
            <a:endParaRPr lang="en-US" sz="1550" dirty="0"/>
          </a:p>
        </p:txBody>
      </p:sp>
      <p:sp>
        <p:nvSpPr>
          <p:cNvPr id="17" name="Text 15"/>
          <p:cNvSpPr/>
          <p:nvPr/>
        </p:nvSpPr>
        <p:spPr>
          <a:xfrm>
            <a:off x="731520" y="5943600"/>
            <a:ext cx="10607040" cy="365760"/>
          </a:xfrm>
          <a:prstGeom prst="rect">
            <a:avLst/>
          </a:prstGeom>
          <a:noFill/>
          <a:ln/>
        </p:spPr>
        <p:txBody>
          <a:bodyPr wrap="square" rtlCol="0" anchor="ctr"/>
          <a:lstStyle/>
          <a:p>
            <a:pPr indent="0" marL="0">
              <a:buNone/>
            </a:pPr>
            <a:r>
              <a:rPr lang="en-US" sz="1300" i="1" dirty="0">
                <a:solidFill>
                  <a:srgbClr val="5A6B82"/>
                </a:solidFill>
                <a:latin typeface="Calibri" pitchFamily="34" charset="0"/>
                <a:ea typeface="Calibri" pitchFamily="34" charset="-122"/>
                <a:cs typeface="Calibri" pitchFamily="34" charset="-120"/>
              </a:rPr>
              <a:t>Next — Chapter 12: Filtering, Learning, and Hidden States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Slide 1</vt:lpstr>
      <vt:lpstr>Slide 2</vt:lpstr>
      <vt:lpstr>Slide 3</vt:lpstr>
      <vt:lpstr>Slide 4</vt:lpstr>
      <vt:lpstr>Slide 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MFMF Chapter 11 — Optimal Stopping
and Real Options</dc:title>
  <dc:subject>PptxGenJS Presentation</dc:subject>
  <dc:creator>Samir Asaf</dc:creator>
  <cp:lastModifiedBy>Samir Asaf</cp:lastModifiedBy>
  <cp:revision>1</cp:revision>
  <dcterms:created xsi:type="dcterms:W3CDTF">2026-07-09T09:36:50Z</dcterms:created>
  <dcterms:modified xsi:type="dcterms:W3CDTF">2026-07-09T09:36:50Z</dcterms:modified>
</cp:coreProperties>
</file>