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</p:sldIdLst>
  <p:notesMasterIdLst>
    <p:notesMasterId r:id="rId6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notesMaster" Target="notesMasters/notesMaster1.xml"/><Relationship Id="rId7" Type="http://schemas.openxmlformats.org/officeDocument/2006/relationships/presProps" Target="presProps.xml"/><Relationship Id="rId8" Type="http://schemas.openxmlformats.org/officeDocument/2006/relationships/viewProps" Target="viewProps.xml"/><Relationship Id="rId9" Type="http://schemas.openxmlformats.org/officeDocument/2006/relationships/theme" Target="theme/theme1.xml"/><Relationship Id="rId1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4E0B1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822960" y="1554480"/>
            <a:ext cx="10058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spc="500" kern="0" dirty="0">
                <a:solidFill>
                  <a:srgbClr val="B488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CHAPTER 9</a:t>
            </a:r>
            <a:endParaRPr lang="en-US" sz="1600" dirty="0"/>
          </a:p>
        </p:txBody>
      </p:sp>
      <p:sp>
        <p:nvSpPr>
          <p:cNvPr id="3" name="Text 1"/>
          <p:cNvSpPr/>
          <p:nvPr/>
        </p:nvSpPr>
        <p:spPr>
          <a:xfrm>
            <a:off x="822960" y="2011680"/>
            <a:ext cx="10515600" cy="1463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400" b="1" dirty="0">
                <a:solidFill>
                  <a:srgbClr val="F7F4ED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Architecture Value &amp; Separation</a:t>
            </a:r>
            <a:endParaRPr lang="en-US" sz="4400" dirty="0"/>
          </a:p>
        </p:txBody>
      </p:sp>
      <p:sp>
        <p:nvSpPr>
          <p:cNvPr id="4" name="Text 2"/>
          <p:cNvSpPr/>
          <p:nvPr/>
        </p:nvSpPr>
        <p:spPr>
          <a:xfrm>
            <a:off x="822960" y="3566160"/>
            <a:ext cx="10058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i="1" dirty="0">
                <a:solidFill>
                  <a:srgbClr val="A832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Part III · Valuation</a:t>
            </a:r>
            <a:endParaRPr lang="en-US" sz="1800" dirty="0"/>
          </a:p>
        </p:txBody>
      </p:sp>
      <p:sp>
        <p:nvSpPr>
          <p:cNvPr id="5" name="Shape 3"/>
          <p:cNvSpPr/>
          <p:nvPr/>
        </p:nvSpPr>
        <p:spPr>
          <a:xfrm>
            <a:off x="822960" y="4480560"/>
            <a:ext cx="640080" cy="640080"/>
          </a:xfrm>
          <a:prstGeom prst="roundRect">
            <a:avLst>
              <a:gd name="adj" fmla="val 11429"/>
            </a:avLst>
          </a:prstGeom>
          <a:solidFill>
            <a:srgbClr val="B4884A"/>
          </a:solidFill>
          <a:ln/>
        </p:spPr>
      </p:sp>
      <p:sp>
        <p:nvSpPr>
          <p:cNvPr id="6" name="Text 4"/>
          <p:cNvSpPr/>
          <p:nvPr/>
        </p:nvSpPr>
        <p:spPr>
          <a:xfrm>
            <a:off x="822960" y="4480560"/>
            <a:ext cx="6400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4E0B15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K</a:t>
            </a:r>
            <a:endParaRPr lang="en-US" sz="2200" dirty="0"/>
          </a:p>
        </p:txBody>
      </p:sp>
      <p:sp>
        <p:nvSpPr>
          <p:cNvPr id="7" name="Text 5"/>
          <p:cNvSpPr/>
          <p:nvPr/>
        </p:nvSpPr>
        <p:spPr>
          <a:xfrm>
            <a:off x="1417320" y="4480560"/>
            <a:ext cx="36576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F7F4ED"/>
                </a:solidFill>
              </a:rPr>
              <a:t>→</a:t>
            </a:r>
            <a:endParaRPr lang="en-US" sz="1800" dirty="0"/>
          </a:p>
        </p:txBody>
      </p:sp>
      <p:sp>
        <p:nvSpPr>
          <p:cNvPr id="8" name="Shape 6"/>
          <p:cNvSpPr/>
          <p:nvPr/>
        </p:nvSpPr>
        <p:spPr>
          <a:xfrm>
            <a:off x="1737360" y="4480560"/>
            <a:ext cx="640080" cy="640080"/>
          </a:xfrm>
          <a:prstGeom prst="roundRect">
            <a:avLst>
              <a:gd name="adj" fmla="val 11429"/>
            </a:avLst>
          </a:prstGeom>
          <a:solidFill>
            <a:srgbClr val="B4884A"/>
          </a:solidFill>
          <a:ln/>
        </p:spPr>
      </p:sp>
      <p:sp>
        <p:nvSpPr>
          <p:cNvPr id="9" name="Text 7"/>
          <p:cNvSpPr/>
          <p:nvPr/>
        </p:nvSpPr>
        <p:spPr>
          <a:xfrm>
            <a:off x="1737360" y="4480560"/>
            <a:ext cx="6400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4E0B15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𝒢</a:t>
            </a:r>
            <a:endParaRPr lang="en-US" sz="2200" dirty="0"/>
          </a:p>
        </p:txBody>
      </p:sp>
      <p:sp>
        <p:nvSpPr>
          <p:cNvPr id="10" name="Text 8"/>
          <p:cNvSpPr/>
          <p:nvPr/>
        </p:nvSpPr>
        <p:spPr>
          <a:xfrm>
            <a:off x="2331720" y="4480560"/>
            <a:ext cx="36576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F7F4ED"/>
                </a:solidFill>
              </a:rPr>
              <a:t>→</a:t>
            </a:r>
            <a:endParaRPr lang="en-US" sz="1800" dirty="0"/>
          </a:p>
        </p:txBody>
      </p:sp>
      <p:sp>
        <p:nvSpPr>
          <p:cNvPr id="11" name="Shape 9"/>
          <p:cNvSpPr/>
          <p:nvPr/>
        </p:nvSpPr>
        <p:spPr>
          <a:xfrm>
            <a:off x="2651760" y="4480560"/>
            <a:ext cx="640080" cy="640080"/>
          </a:xfrm>
          <a:prstGeom prst="roundRect">
            <a:avLst>
              <a:gd name="adj" fmla="val 11429"/>
            </a:avLst>
          </a:prstGeom>
          <a:solidFill>
            <a:srgbClr val="B4884A"/>
          </a:solidFill>
          <a:ln/>
        </p:spPr>
      </p:sp>
      <p:sp>
        <p:nvSpPr>
          <p:cNvPr id="12" name="Text 10"/>
          <p:cNvSpPr/>
          <p:nvPr/>
        </p:nvSpPr>
        <p:spPr>
          <a:xfrm>
            <a:off x="2651760" y="4480560"/>
            <a:ext cx="6400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4E0B15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Q</a:t>
            </a:r>
            <a:endParaRPr lang="en-US" sz="2200" dirty="0"/>
          </a:p>
        </p:txBody>
      </p:sp>
      <p:sp>
        <p:nvSpPr>
          <p:cNvPr id="13" name="Text 11"/>
          <p:cNvSpPr/>
          <p:nvPr/>
        </p:nvSpPr>
        <p:spPr>
          <a:xfrm>
            <a:off x="3246120" y="4480560"/>
            <a:ext cx="36576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F7F4ED"/>
                </a:solidFill>
              </a:rPr>
              <a:t>→</a:t>
            </a:r>
            <a:endParaRPr lang="en-US" sz="1800" dirty="0"/>
          </a:p>
        </p:txBody>
      </p:sp>
      <p:sp>
        <p:nvSpPr>
          <p:cNvPr id="14" name="Shape 12"/>
          <p:cNvSpPr/>
          <p:nvPr/>
        </p:nvSpPr>
        <p:spPr>
          <a:xfrm>
            <a:off x="3566160" y="4480560"/>
            <a:ext cx="640080" cy="640080"/>
          </a:xfrm>
          <a:prstGeom prst="roundRect">
            <a:avLst>
              <a:gd name="adj" fmla="val 11429"/>
            </a:avLst>
          </a:prstGeom>
          <a:solidFill>
            <a:srgbClr val="B4884A"/>
          </a:solidFill>
          <a:ln/>
        </p:spPr>
      </p:sp>
      <p:sp>
        <p:nvSpPr>
          <p:cNvPr id="15" name="Text 13"/>
          <p:cNvSpPr/>
          <p:nvPr/>
        </p:nvSpPr>
        <p:spPr>
          <a:xfrm>
            <a:off x="3566160" y="4480560"/>
            <a:ext cx="6400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4E0B15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Ξ</a:t>
            </a:r>
            <a:endParaRPr lang="en-US" sz="2200" dirty="0"/>
          </a:p>
        </p:txBody>
      </p:sp>
      <p:sp>
        <p:nvSpPr>
          <p:cNvPr id="16" name="Text 14"/>
          <p:cNvSpPr/>
          <p:nvPr/>
        </p:nvSpPr>
        <p:spPr>
          <a:xfrm>
            <a:off x="822960" y="6126480"/>
            <a:ext cx="10058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5A6B8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Mathematical Theory of Capital · Companion Course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822960" y="548640"/>
            <a:ext cx="10515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4E0B15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Chapter at a glance</a:t>
            </a:r>
            <a:endParaRPr lang="en-US" sz="3000" dirty="0"/>
          </a:p>
        </p:txBody>
      </p:sp>
      <p:sp>
        <p:nvSpPr>
          <p:cNvPr id="3" name="Shape 1"/>
          <p:cNvSpPr/>
          <p:nvPr/>
        </p:nvSpPr>
        <p:spPr>
          <a:xfrm>
            <a:off x="822960" y="1554480"/>
            <a:ext cx="10515600" cy="1828800"/>
          </a:xfrm>
          <a:prstGeom prst="roundRect">
            <a:avLst>
              <a:gd name="adj" fmla="val 5000"/>
            </a:avLst>
          </a:prstGeom>
          <a:solidFill>
            <a:srgbClr val="F7F4ED"/>
          </a:solidFill>
          <a:ln/>
          <a:effectLst>
            <a:outerShdw sx="100000" sy="100000" kx="0" ky="0" algn="bl" rotWithShape="0" blurRad="101600" dist="38100" dir="5400000">
              <a:srgbClr val="000000">
                <a:alpha val="18000"/>
              </a:srgbClr>
            </a:outerShdw>
          </a:effectLst>
        </p:spPr>
      </p:sp>
      <p:sp>
        <p:nvSpPr>
          <p:cNvPr id="4" name="Text 2"/>
          <p:cNvSpPr/>
          <p:nvPr/>
        </p:nvSpPr>
        <p:spPr>
          <a:xfrm>
            <a:off x="1097280" y="1737360"/>
            <a:ext cx="9966960" cy="1463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24101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flagship: value separates into state, pathways, and the capacity to make pathways. Architecture value is compound-option value on an unrolled architecture — exactly.</a:t>
            </a:r>
            <a:endParaRPr lang="en-US" sz="1800" dirty="0"/>
          </a:p>
        </p:txBody>
      </p:sp>
      <p:sp>
        <p:nvSpPr>
          <p:cNvPr id="5" name="Text 3"/>
          <p:cNvSpPr/>
          <p:nvPr/>
        </p:nvSpPr>
        <p:spPr>
          <a:xfrm>
            <a:off x="822960" y="3749040"/>
            <a:ext cx="10058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7A122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The laboratory module</a:t>
            </a:r>
            <a:endParaRPr lang="en-US" sz="1800" dirty="0"/>
          </a:p>
        </p:txBody>
      </p:sp>
      <p:sp>
        <p:nvSpPr>
          <p:cNvPr id="6" name="Text 4"/>
          <p:cNvSpPr/>
          <p:nvPr/>
        </p:nvSpPr>
        <p:spPr>
          <a:xfrm>
            <a:off x="822960" y="4251960"/>
            <a:ext cx="10515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5A6B8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Module 9 — The Separation Bench · Unrolling, meta-states</a:t>
            </a:r>
            <a:endParaRPr lang="en-US" sz="1500" dirty="0"/>
          </a:p>
        </p:txBody>
      </p:sp>
      <p:sp>
        <p:nvSpPr>
          <p:cNvPr id="7" name="Shape 5"/>
          <p:cNvSpPr/>
          <p:nvPr/>
        </p:nvSpPr>
        <p:spPr>
          <a:xfrm>
            <a:off x="822960" y="5029200"/>
            <a:ext cx="3383280" cy="1280160"/>
          </a:xfrm>
          <a:prstGeom prst="roundRect">
            <a:avLst>
              <a:gd name="adj" fmla="val 5714"/>
            </a:avLst>
          </a:prstGeom>
          <a:solidFill>
            <a:srgbClr val="FFFFFF"/>
          </a:solidFill>
          <a:ln w="12700">
            <a:solidFill>
              <a:srgbClr val="E3D9C8"/>
            </a:solidFill>
            <a:prstDash val="solid"/>
          </a:ln>
          <a:effectLst>
            <a:outerShdw sx="100000" sy="100000" kx="0" ky="0" algn="bl" rotWithShape="0" blurRad="101600" dist="38100" dir="5400000">
              <a:srgbClr val="000000">
                <a:alpha val="18000"/>
              </a:srgbClr>
            </a:outerShdw>
          </a:effectLst>
        </p:spPr>
      </p:sp>
      <p:sp>
        <p:nvSpPr>
          <p:cNvPr id="8" name="Text 6"/>
          <p:cNvSpPr/>
          <p:nvPr/>
        </p:nvSpPr>
        <p:spPr>
          <a:xfrm>
            <a:off x="1051560" y="5212080"/>
            <a:ext cx="82296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000" dirty="0">
                <a:solidFill>
                  <a:srgbClr val="B4884A"/>
                </a:solidFill>
              </a:rPr>
              <a:t>◈</a:t>
            </a:r>
            <a:endParaRPr lang="en-US" sz="3000" dirty="0"/>
          </a:p>
        </p:txBody>
      </p:sp>
      <p:sp>
        <p:nvSpPr>
          <p:cNvPr id="9" name="Text 7"/>
          <p:cNvSpPr/>
          <p:nvPr/>
        </p:nvSpPr>
        <p:spPr>
          <a:xfrm>
            <a:off x="1920240" y="5212080"/>
            <a:ext cx="210312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4E0B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Notebook</a:t>
            </a:r>
            <a:endParaRPr lang="en-US" sz="1500" dirty="0"/>
          </a:p>
          <a:p>
            <a:pPr indent="0" marL="0">
              <a:buNone/>
            </a:pPr>
            <a:r>
              <a:rPr lang="en-US" sz="1200" dirty="0">
                <a:solidFill>
                  <a:srgbClr val="5A6B8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Rendered, with charts</a:t>
            </a:r>
            <a:endParaRPr lang="en-US" sz="1500" dirty="0"/>
          </a:p>
        </p:txBody>
      </p:sp>
      <p:sp>
        <p:nvSpPr>
          <p:cNvPr id="10" name="Shape 8"/>
          <p:cNvSpPr/>
          <p:nvPr/>
        </p:nvSpPr>
        <p:spPr>
          <a:xfrm>
            <a:off x="4389120" y="5029200"/>
            <a:ext cx="3383280" cy="1280160"/>
          </a:xfrm>
          <a:prstGeom prst="roundRect">
            <a:avLst>
              <a:gd name="adj" fmla="val 5714"/>
            </a:avLst>
          </a:prstGeom>
          <a:solidFill>
            <a:srgbClr val="FFFFFF"/>
          </a:solidFill>
          <a:ln w="12700">
            <a:solidFill>
              <a:srgbClr val="E3D9C8"/>
            </a:solidFill>
            <a:prstDash val="solid"/>
          </a:ln>
          <a:effectLst>
            <a:outerShdw sx="100000" sy="100000" kx="0" ky="0" algn="bl" rotWithShape="0" blurRad="101600" dist="38100" dir="5400000">
              <a:srgbClr val="000000">
                <a:alpha val="18000"/>
              </a:srgbClr>
            </a:outerShdw>
          </a:effectLst>
        </p:spPr>
      </p:sp>
      <p:sp>
        <p:nvSpPr>
          <p:cNvPr id="11" name="Text 9"/>
          <p:cNvSpPr/>
          <p:nvPr/>
        </p:nvSpPr>
        <p:spPr>
          <a:xfrm>
            <a:off x="4617720" y="5212080"/>
            <a:ext cx="82296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000" dirty="0">
                <a:solidFill>
                  <a:srgbClr val="B4884A"/>
                </a:solidFill>
              </a:rPr>
              <a:t>▤</a:t>
            </a:r>
            <a:endParaRPr lang="en-US" sz="3000" dirty="0"/>
          </a:p>
        </p:txBody>
      </p:sp>
      <p:sp>
        <p:nvSpPr>
          <p:cNvPr id="12" name="Text 10"/>
          <p:cNvSpPr/>
          <p:nvPr/>
        </p:nvSpPr>
        <p:spPr>
          <a:xfrm>
            <a:off x="5486400" y="5212080"/>
            <a:ext cx="210312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4E0B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Workbook</a:t>
            </a:r>
            <a:endParaRPr lang="en-US" sz="1500" dirty="0"/>
          </a:p>
          <a:p>
            <a:pPr indent="0" marL="0">
              <a:buNone/>
            </a:pPr>
            <a:r>
              <a:rPr lang="en-US" sz="1200" dirty="0">
                <a:solidFill>
                  <a:srgbClr val="5A6B8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Live Excel formulas</a:t>
            </a:r>
            <a:endParaRPr lang="en-US" sz="1500" dirty="0"/>
          </a:p>
        </p:txBody>
      </p:sp>
      <p:sp>
        <p:nvSpPr>
          <p:cNvPr id="13" name="Shape 11"/>
          <p:cNvSpPr/>
          <p:nvPr/>
        </p:nvSpPr>
        <p:spPr>
          <a:xfrm>
            <a:off x="7955280" y="5029200"/>
            <a:ext cx="3383280" cy="1280160"/>
          </a:xfrm>
          <a:prstGeom prst="roundRect">
            <a:avLst>
              <a:gd name="adj" fmla="val 5714"/>
            </a:avLst>
          </a:prstGeom>
          <a:solidFill>
            <a:srgbClr val="FFFFFF"/>
          </a:solidFill>
          <a:ln w="12700">
            <a:solidFill>
              <a:srgbClr val="E3D9C8"/>
            </a:solidFill>
            <a:prstDash val="solid"/>
          </a:ln>
          <a:effectLst>
            <a:outerShdw sx="100000" sy="100000" kx="0" ky="0" algn="bl" rotWithShape="0" blurRad="101600" dist="38100" dir="5400000">
              <a:srgbClr val="000000">
                <a:alpha val="18000"/>
              </a:srgbClr>
            </a:outerShdw>
          </a:effectLst>
        </p:spPr>
      </p:sp>
      <p:sp>
        <p:nvSpPr>
          <p:cNvPr id="14" name="Text 12"/>
          <p:cNvSpPr/>
          <p:nvPr/>
        </p:nvSpPr>
        <p:spPr>
          <a:xfrm>
            <a:off x="8183880" y="5212080"/>
            <a:ext cx="82296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000" dirty="0">
                <a:solidFill>
                  <a:srgbClr val="B4884A"/>
                </a:solidFill>
              </a:rPr>
              <a:t>▦</a:t>
            </a:r>
            <a:endParaRPr lang="en-US" sz="3000" dirty="0"/>
          </a:p>
        </p:txBody>
      </p:sp>
      <p:sp>
        <p:nvSpPr>
          <p:cNvPr id="15" name="Text 13"/>
          <p:cNvSpPr/>
          <p:nvPr/>
        </p:nvSpPr>
        <p:spPr>
          <a:xfrm>
            <a:off x="9052560" y="5212080"/>
            <a:ext cx="210312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4E0B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Webapp</a:t>
            </a:r>
            <a:endParaRPr lang="en-US" sz="1500" dirty="0"/>
          </a:p>
          <a:p>
            <a:pPr indent="0" marL="0">
              <a:buNone/>
            </a:pPr>
            <a:r>
              <a:rPr lang="en-US" sz="1200" dirty="0">
                <a:solidFill>
                  <a:srgbClr val="5A6B8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Interactive module</a:t>
            </a:r>
            <a:endParaRPr lang="en-US" sz="15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822960" y="457200"/>
            <a:ext cx="10515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4E0B15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The key result</a:t>
            </a:r>
            <a:endParaRPr lang="en-US" sz="3000" dirty="0"/>
          </a:p>
        </p:txBody>
      </p:sp>
      <p:pic>
        <p:nvPicPr>
          <p:cNvPr id="3" name="Image 0" descr="/home/claude/mtc/slidegen/charts/ch09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148840" y="1280160"/>
            <a:ext cx="7863840" cy="4718304"/>
          </a:xfrm>
          <a:prstGeom prst="rect">
            <a:avLst/>
          </a:prstGeom>
          <a:effectLst>
            <a:outerShdw sx="100000" sy="100000" kx="0" ky="0" algn="bl" rotWithShape="0" blurRad="101600" dist="38100" dir="5400000">
              <a:srgbClr val="000000">
                <a:alpha val="18000"/>
              </a:srgbClr>
            </a:outerShdw>
          </a:effectLst>
        </p:spPr>
      </p:pic>
      <p:sp>
        <p:nvSpPr>
          <p:cNvPr id="4" name="Text 1"/>
          <p:cNvSpPr/>
          <p:nvPr/>
        </p:nvSpPr>
        <p:spPr>
          <a:xfrm>
            <a:off x="822960" y="6135624"/>
            <a:ext cx="10515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i="1" dirty="0">
                <a:solidFill>
                  <a:srgbClr val="5A6B8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Every number reproduced by the seeded engine — notebook, workbook, and webapp agree by construction.</a:t>
            </a:r>
            <a:endParaRPr lang="en-US" sz="13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822960" y="548640"/>
            <a:ext cx="10515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4E0B15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What the module computes</a:t>
            </a:r>
            <a:endParaRPr lang="en-US" sz="3000" dirty="0"/>
          </a:p>
        </p:txBody>
      </p:sp>
      <p:sp>
        <p:nvSpPr>
          <p:cNvPr id="3" name="Text 1"/>
          <p:cNvSpPr/>
          <p:nvPr/>
        </p:nvSpPr>
        <p:spPr>
          <a:xfrm>
            <a:off x="1005840" y="1737360"/>
            <a:ext cx="10058400" cy="3840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1400"/>
              </a:spcAft>
              <a:buSzPct val="100000"/>
              <a:buChar char="•"/>
            </a:pPr>
            <a:r>
              <a:rPr lang="en-US" sz="1900" dirty="0">
                <a:solidFill>
                  <a:srgbClr val="24101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miniature's 5.5 = compound option on the unrolled graph</a:t>
            </a:r>
            <a:endParaRPr lang="en-US" sz="1900" dirty="0"/>
          </a:p>
          <a:p>
            <a:pPr marL="342900" indent="-342900">
              <a:spcAft>
                <a:spcPts val="1400"/>
              </a:spcAft>
              <a:buSzPct val="100000"/>
              <a:buChar char="•"/>
            </a:pPr>
            <a:r>
              <a:rPr lang="en-US" sz="1900" dirty="0">
                <a:solidFill>
                  <a:srgbClr val="24101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 latent pathways → 2ⁿ meta-states (Lemma 9.3)</a:t>
            </a:r>
            <a:endParaRPr lang="en-US" sz="1900" dirty="0"/>
          </a:p>
          <a:p>
            <a:pPr marL="342900" indent="-342900">
              <a:spcAft>
                <a:spcPts val="1400"/>
              </a:spcAft>
              <a:buSzPct val="100000"/>
              <a:buChar char="•"/>
            </a:pPr>
            <a:r>
              <a:rPr lang="en-US" sz="1900" dirty="0">
                <a:solidFill>
                  <a:srgbClr val="24101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unrolling is exponentially expensive</a:t>
            </a:r>
            <a:endParaRPr lang="en-US" sz="1900" dirty="0"/>
          </a:p>
          <a:p>
            <a:pPr marL="342900" indent="-342900">
              <a:spcAft>
                <a:spcPts val="1400"/>
              </a:spcAft>
              <a:buSzPct val="100000"/>
              <a:buChar char="•"/>
            </a:pPr>
            <a:r>
              <a:rPr lang="en-US" sz="1900" dirty="0">
                <a:solidFill>
                  <a:srgbClr val="24101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Ξ is, at minimum, an exponentially compressed object</a:t>
            </a:r>
            <a:endParaRPr lang="en-US" sz="1900" dirty="0"/>
          </a:p>
        </p:txBody>
      </p:sp>
      <p:sp>
        <p:nvSpPr>
          <p:cNvPr id="4" name="Shape 2"/>
          <p:cNvSpPr/>
          <p:nvPr/>
        </p:nvSpPr>
        <p:spPr>
          <a:xfrm>
            <a:off x="822960" y="5852160"/>
            <a:ext cx="2926080" cy="640080"/>
          </a:xfrm>
          <a:prstGeom prst="roundRect">
            <a:avLst>
              <a:gd name="adj" fmla="val 50000"/>
            </a:avLst>
          </a:prstGeom>
          <a:solidFill>
            <a:srgbClr val="1E7A3D"/>
          </a:solidFill>
          <a:ln/>
        </p:spPr>
      </p:sp>
      <p:sp>
        <p:nvSpPr>
          <p:cNvPr id="5" name="Text 3"/>
          <p:cNvSpPr/>
          <p:nvPr/>
        </p:nvSpPr>
        <p:spPr>
          <a:xfrm>
            <a:off x="822960" y="5852160"/>
            <a:ext cx="29260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ch09 · 8/8 PASS</a:t>
            </a:r>
            <a:endParaRPr lang="en-US" sz="1500" dirty="0"/>
          </a:p>
        </p:txBody>
      </p:sp>
      <p:sp>
        <p:nvSpPr>
          <p:cNvPr id="6" name="Text 4"/>
          <p:cNvSpPr/>
          <p:nvPr/>
        </p:nvSpPr>
        <p:spPr>
          <a:xfrm>
            <a:off x="3931920" y="5852160"/>
            <a:ext cx="73152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5A6B8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Validation checks accompany every laboratory report.</a:t>
            </a:r>
            <a:endParaRPr lang="en-US" sz="13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Calibri</vt:lpstr>
      <vt:lpstr>Office Theme</vt:lpstr>
      <vt:lpstr>Slide 1</vt:lpstr>
      <vt:lpstr>Slide 2</vt:lpstr>
      <vt:lpstr>Slide 3</vt:lpstr>
      <vt:lpstr>Slide 4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MTC Chapter 9 — Architecture Value &amp; Separation</dc:title>
  <dc:subject>PptxGenJS Presentation</dc:subject>
  <dc:creator>Samir Asaf</dc:creator>
  <cp:lastModifiedBy>Samir Asaf</cp:lastModifiedBy>
  <cp:revision>1</cp:revision>
  <dcterms:created xsi:type="dcterms:W3CDTF">2026-07-09T14:10:58Z</dcterms:created>
  <dcterms:modified xsi:type="dcterms:W3CDTF">2026-07-09T14:10:58Z</dcterms:modified>
</cp:coreProperties>
</file>